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7" r:id="rId2"/>
    <p:sldId id="2147470054" r:id="rId3"/>
    <p:sldId id="2147470041" r:id="rId4"/>
    <p:sldId id="2147470055" r:id="rId5"/>
    <p:sldId id="2147470042" r:id="rId6"/>
    <p:sldId id="2147470043" r:id="rId7"/>
    <p:sldId id="2147470045" r:id="rId8"/>
    <p:sldId id="2147470046" r:id="rId9"/>
    <p:sldId id="2147470047" r:id="rId10"/>
    <p:sldId id="2147470048" r:id="rId11"/>
    <p:sldId id="2147470056" r:id="rId12"/>
    <p:sldId id="2147470057" r:id="rId13"/>
    <p:sldId id="2147470049" r:id="rId14"/>
    <p:sldId id="2147470044" r:id="rId15"/>
    <p:sldId id="2147470053" r:id="rId16"/>
    <p:sldId id="2147470058" r:id="rId17"/>
    <p:sldId id="2147483508" r:id="rId18"/>
    <p:sldId id="2076137502" r:id="rId19"/>
    <p:sldId id="2147470050" r:id="rId20"/>
    <p:sldId id="2147470051" r:id="rId21"/>
    <p:sldId id="268" r:id="rId22"/>
  </p:sldIdLst>
  <p:sldSz cx="12192000" cy="6858000"/>
  <p:notesSz cx="6858000" cy="9144000"/>
  <p:embeddedFontLst>
    <p:embeddedFont>
      <p:font typeface="MetricHPE" panose="020B0503030202060203" pitchFamily="34" charset="77"/>
      <p:regular r:id="rId25"/>
      <p:bold r:id="rId26"/>
      <p:italic r:id="rId27"/>
      <p:boldItalic r:id="rId28"/>
    </p:embeddedFont>
    <p:embeddedFont>
      <p:font typeface="MetricHPE Black" panose="020B0503030202060203" pitchFamily="34" charset="77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</a:tcStyle>
    </a:band1H>
    <a:band1V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</a:tcBdr>
      </a:tcStyle>
    </a:band1V>
    <a:band2V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l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0" autoAdjust="0"/>
    <p:restoredTop sz="88138" autoAdjust="0"/>
  </p:normalViewPr>
  <p:slideViewPr>
    <p:cSldViewPr snapToGrid="0">
      <p:cViewPr>
        <p:scale>
          <a:sx n="120" d="100"/>
          <a:sy n="120" d="100"/>
        </p:scale>
        <p:origin x="536" y="360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enaudga/Library/Mobile%20Documents/com~apple~CloudDocs/Documents/Technologies/AMD/SEV/Stream_SE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chemeClr val="bg1"/>
                </a:solidFill>
              </a:rPr>
              <a:t>Stream Benchmark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'VM encypt'!$G$107</c:f>
              <c:strCache>
                <c:ptCount val="1"/>
                <c:pt idx="0">
                  <c:v>Copy (MB/s)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'VM encypt'!$H$106:$N$106</c:f>
              <c:strCache>
                <c:ptCount val="7"/>
                <c:pt idx="0">
                  <c:v>Host=SNP; Guest=Off</c:v>
                </c:pt>
                <c:pt idx="1">
                  <c:v>Host=SNP; Guest=SEV</c:v>
                </c:pt>
                <c:pt idx="2">
                  <c:v>Host=SNP; Guest=SNP</c:v>
                </c:pt>
                <c:pt idx="3">
                  <c:v>Host=SEV; Guest=Off</c:v>
                </c:pt>
                <c:pt idx="4">
                  <c:v>Host=SEV; Guest=SEV</c:v>
                </c:pt>
                <c:pt idx="5">
                  <c:v>Host=TSME; Guest=Off</c:v>
                </c:pt>
                <c:pt idx="6">
                  <c:v>Host=Off; Guest=Off</c:v>
                </c:pt>
              </c:strCache>
            </c:strRef>
          </c:cat>
          <c:val>
            <c:numRef>
              <c:f>'VM encypt'!$H$107:$N$107</c:f>
              <c:numCache>
                <c:formatCode>0.00</c:formatCode>
                <c:ptCount val="7"/>
                <c:pt idx="0">
                  <c:v>358633.83333333331</c:v>
                </c:pt>
                <c:pt idx="1">
                  <c:v>357397</c:v>
                </c:pt>
                <c:pt idx="2">
                  <c:v>329244.5</c:v>
                </c:pt>
                <c:pt idx="3">
                  <c:v>358590.66666666669</c:v>
                </c:pt>
                <c:pt idx="4">
                  <c:v>355493.66666666669</c:v>
                </c:pt>
                <c:pt idx="5">
                  <c:v>358387.5</c:v>
                </c:pt>
                <c:pt idx="6">
                  <c:v>363515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5B-BD48-A976-869A8652471F}"/>
            </c:ext>
          </c:extLst>
        </c:ser>
        <c:ser>
          <c:idx val="1"/>
          <c:order val="1"/>
          <c:tx>
            <c:strRef>
              <c:f>'VM encypt'!$G$108</c:f>
              <c:strCache>
                <c:ptCount val="1"/>
                <c:pt idx="0">
                  <c:v>Scale (MB/s)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'VM encypt'!$H$106:$N$106</c:f>
              <c:strCache>
                <c:ptCount val="7"/>
                <c:pt idx="0">
                  <c:v>Host=SNP; Guest=Off</c:v>
                </c:pt>
                <c:pt idx="1">
                  <c:v>Host=SNP; Guest=SEV</c:v>
                </c:pt>
                <c:pt idx="2">
                  <c:v>Host=SNP; Guest=SNP</c:v>
                </c:pt>
                <c:pt idx="3">
                  <c:v>Host=SEV; Guest=Off</c:v>
                </c:pt>
                <c:pt idx="4">
                  <c:v>Host=SEV; Guest=SEV</c:v>
                </c:pt>
                <c:pt idx="5">
                  <c:v>Host=TSME; Guest=Off</c:v>
                </c:pt>
                <c:pt idx="6">
                  <c:v>Host=Off; Guest=Off</c:v>
                </c:pt>
              </c:strCache>
            </c:strRef>
          </c:cat>
          <c:val>
            <c:numRef>
              <c:f>'VM encypt'!$H$108:$N$108</c:f>
              <c:numCache>
                <c:formatCode>0.00</c:formatCode>
                <c:ptCount val="7"/>
                <c:pt idx="0">
                  <c:v>356042.16666666669</c:v>
                </c:pt>
                <c:pt idx="1">
                  <c:v>352800.16666666669</c:v>
                </c:pt>
                <c:pt idx="2">
                  <c:v>329855.33333333331</c:v>
                </c:pt>
                <c:pt idx="3">
                  <c:v>356267.83333333331</c:v>
                </c:pt>
                <c:pt idx="4">
                  <c:v>354464.66666666669</c:v>
                </c:pt>
                <c:pt idx="5">
                  <c:v>356557</c:v>
                </c:pt>
                <c:pt idx="6">
                  <c:v>362261.16666666669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5B-BD48-A976-869A8652471F}"/>
            </c:ext>
          </c:extLst>
        </c:ser>
        <c:ser>
          <c:idx val="2"/>
          <c:order val="2"/>
          <c:tx>
            <c:strRef>
              <c:f>'VM encypt'!$G$109</c:f>
              <c:strCache>
                <c:ptCount val="1"/>
                <c:pt idx="0">
                  <c:v>Add (MB/s)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'VM encypt'!$H$106:$N$106</c:f>
              <c:strCache>
                <c:ptCount val="7"/>
                <c:pt idx="0">
                  <c:v>Host=SNP; Guest=Off</c:v>
                </c:pt>
                <c:pt idx="1">
                  <c:v>Host=SNP; Guest=SEV</c:v>
                </c:pt>
                <c:pt idx="2">
                  <c:v>Host=SNP; Guest=SNP</c:v>
                </c:pt>
                <c:pt idx="3">
                  <c:v>Host=SEV; Guest=Off</c:v>
                </c:pt>
                <c:pt idx="4">
                  <c:v>Host=SEV; Guest=SEV</c:v>
                </c:pt>
                <c:pt idx="5">
                  <c:v>Host=TSME; Guest=Off</c:v>
                </c:pt>
                <c:pt idx="6">
                  <c:v>Host=Off; Guest=Off</c:v>
                </c:pt>
              </c:strCache>
            </c:strRef>
          </c:cat>
          <c:val>
            <c:numRef>
              <c:f>'VM encypt'!$H$109:$N$109</c:f>
              <c:numCache>
                <c:formatCode>0.00</c:formatCode>
                <c:ptCount val="7"/>
                <c:pt idx="0">
                  <c:v>357499.83333333331</c:v>
                </c:pt>
                <c:pt idx="1">
                  <c:v>355765.16666666669</c:v>
                </c:pt>
                <c:pt idx="2">
                  <c:v>338919.16666666669</c:v>
                </c:pt>
                <c:pt idx="3">
                  <c:v>357375.66666666669</c:v>
                </c:pt>
                <c:pt idx="4">
                  <c:v>354747.83333333331</c:v>
                </c:pt>
                <c:pt idx="5">
                  <c:v>357612.16666666669</c:v>
                </c:pt>
                <c:pt idx="6">
                  <c:v>360948.83333333331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5B-BD48-A976-869A8652471F}"/>
            </c:ext>
          </c:extLst>
        </c:ser>
        <c:ser>
          <c:idx val="3"/>
          <c:order val="3"/>
          <c:tx>
            <c:strRef>
              <c:f>'VM encypt'!$G$110</c:f>
              <c:strCache>
                <c:ptCount val="1"/>
                <c:pt idx="0">
                  <c:v>Triad (MB/s)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'VM encypt'!$H$106:$N$106</c:f>
              <c:strCache>
                <c:ptCount val="7"/>
                <c:pt idx="0">
                  <c:v>Host=SNP; Guest=Off</c:v>
                </c:pt>
                <c:pt idx="1">
                  <c:v>Host=SNP; Guest=SEV</c:v>
                </c:pt>
                <c:pt idx="2">
                  <c:v>Host=SNP; Guest=SNP</c:v>
                </c:pt>
                <c:pt idx="3">
                  <c:v>Host=SEV; Guest=Off</c:v>
                </c:pt>
                <c:pt idx="4">
                  <c:v>Host=SEV; Guest=SEV</c:v>
                </c:pt>
                <c:pt idx="5">
                  <c:v>Host=TSME; Guest=Off</c:v>
                </c:pt>
                <c:pt idx="6">
                  <c:v>Host=Off; Guest=Off</c:v>
                </c:pt>
              </c:strCache>
            </c:strRef>
          </c:cat>
          <c:val>
            <c:numRef>
              <c:f>'VM encypt'!$H$110:$N$110</c:f>
              <c:numCache>
                <c:formatCode>0.00</c:formatCode>
                <c:ptCount val="7"/>
                <c:pt idx="0">
                  <c:v>344782.33333333331</c:v>
                </c:pt>
                <c:pt idx="1">
                  <c:v>343048</c:v>
                </c:pt>
                <c:pt idx="2">
                  <c:v>323113.5</c:v>
                </c:pt>
                <c:pt idx="3">
                  <c:v>344702</c:v>
                </c:pt>
                <c:pt idx="4">
                  <c:v>342659</c:v>
                </c:pt>
                <c:pt idx="5">
                  <c:v>345312.66666666669</c:v>
                </c:pt>
                <c:pt idx="6">
                  <c:v>349532.5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5B-BD48-A976-869A86524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4978928"/>
        <c:axId val="905334848"/>
      </c:barChart>
      <c:catAx>
        <c:axId val="90497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334848"/>
        <c:crosses val="autoZero"/>
        <c:auto val="1"/>
        <c:lblAlgn val="ctr"/>
        <c:lblOffset val="100"/>
        <c:noMultiLvlLbl val="0"/>
      </c:catAx>
      <c:valAx>
        <c:axId val="90533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497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11/14/24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waves of lines&#10;&#10;Description automatically generated with medium confidence">
            <a:extLst>
              <a:ext uri="{FF2B5EF4-FFF2-40B4-BE49-F238E27FC236}">
                <a16:creationId xmlns:a16="http://schemas.microsoft.com/office/drawing/2014/main" id="{52B65E4D-4AF7-01E2-3CBD-63ED3AC9E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"/>
            <a:ext cx="12192000" cy="6856207"/>
          </a:xfrm>
          <a:prstGeom prst="rect">
            <a:avLst/>
          </a:prstGeom>
        </p:spPr>
      </p:pic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bg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1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847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845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794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9594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474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73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252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494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8861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bg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42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772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214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510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0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6" name="Bar">
            <a:extLst>
              <a:ext uri="{FF2B5EF4-FFF2-40B4-BE49-F238E27FC236}">
                <a16:creationId xmlns:a16="http://schemas.microsoft.com/office/drawing/2014/main" id="{E884D57C-DE96-4DA8-9B1B-592B99A5CF8D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028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493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27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781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tx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713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149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7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830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71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54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545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60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77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02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051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159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72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9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j-lt"/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3007201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07503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705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waves of lines&#10;&#10;Description automatically generated with medium confidence">
            <a:extLst>
              <a:ext uri="{FF2B5EF4-FFF2-40B4-BE49-F238E27FC236}">
                <a16:creationId xmlns:a16="http://schemas.microsoft.com/office/drawing/2014/main" id="{E9D5A238-0106-BBD9-AE33-287AA484B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"/>
            <a:ext cx="12192000" cy="6856207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6AD8869-84BF-4E5A-A6C7-8F3D928C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DC48A-F898-4C5A-BED3-155FE2F82429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2024</a:t>
            </a:fld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4450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bg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bg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285743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285743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753882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753883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403F5446-4250-45EA-9C49-CC372FEF99B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960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HPE Confidential 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47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555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62333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102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051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40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1"/>
              </a:buBlip>
              <a:defRPr sz="2000" kern="1200" cap="all" normalizeH="0" baseline="10000">
                <a:solidFill>
                  <a:schemeClr val="bg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4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96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2" r:id="rId42"/>
    <p:sldLayoutId id="2147483693" r:id="rId43"/>
    <p:sldLayoutId id="2147483690" r:id="rId44"/>
    <p:sldLayoutId id="2147483695" r:id="rId45"/>
    <p:sldLayoutId id="2147483691" r:id="rId46"/>
    <p:sldLayoutId id="2147483697" r:id="rId47"/>
    <p:sldLayoutId id="2147483698" r:id="rId48"/>
    <p:sldLayoutId id="2147483699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47" y="4577983"/>
            <a:ext cx="5489578" cy="339214"/>
          </a:xfrm>
        </p:spPr>
        <p:txBody>
          <a:bodyPr/>
          <a:lstStyle/>
          <a:p>
            <a:r>
              <a:rPr lang="en-US" dirty="0"/>
              <a:t>David Brayford November, 17, 2024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46" y="4133088"/>
            <a:ext cx="9717957" cy="438912"/>
          </a:xfrm>
        </p:spPr>
        <p:txBody>
          <a:bodyPr/>
          <a:lstStyle/>
          <a:p>
            <a:pPr marL="12700">
              <a:spcBef>
                <a:spcPts val="95"/>
              </a:spcBef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CANOPIE-HPC: 6th International Workshop</a:t>
            </a:r>
            <a:endParaRPr lang="en-US" sz="3200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47" y="1869197"/>
            <a:ext cx="11423555" cy="1905000"/>
          </a:xfrm>
        </p:spPr>
        <p:txBody>
          <a:bodyPr/>
          <a:lstStyle/>
          <a:p>
            <a:r>
              <a:rPr lang="en-US" dirty="0"/>
              <a:t>Deploying Containers on Secure HPC Systems </a:t>
            </a:r>
          </a:p>
        </p:txBody>
      </p:sp>
      <p:pic>
        <p:nvPicPr>
          <p:cNvPr id="2050" name="Picture 2" descr="A picture containing graphics, graphic design, font, screenshot&#10;&#10;Description automatically generated">
            <a:extLst>
              <a:ext uri="{FF2B5EF4-FFF2-40B4-BE49-F238E27FC236}">
                <a16:creationId xmlns:a16="http://schemas.microsoft.com/office/drawing/2014/main" id="{2109CF17-3C25-B756-824B-3F412CF9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065" y="122508"/>
            <a:ext cx="3281916" cy="10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Don’ts (Users)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2178" y="1037378"/>
            <a:ext cx="11367643" cy="51384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perform an operation inside a container that would crash the system​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If an operation crashes the system when running directly on it, expect the same to happen if run inside a container​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expect the container to behave the same if the underlying system has changed​. HPC containers are “</a:t>
            </a:r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NOT”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reproducible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containers are dependent on the underlying system​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 install 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licenced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software that can be executed outside of its 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licence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agreement ​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 install anything inside container directories which are mounted from the host at runtime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Some HPC container technologies mount the hosts $HOME inside the container at runtime.​</a:t>
            </a:r>
            <a:endParaRPr lang="en-US" sz="8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88D4-C897-9A3B-8A6E-14892CE7C05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11</a:t>
            </a:fld>
            <a:endParaRPr lang="en-US" dirty="0"/>
          </a:p>
        </p:txBody>
      </p:sp>
      <p:grpSp>
        <p:nvGrpSpPr>
          <p:cNvPr id="196" name="object 2">
            <a:extLst>
              <a:ext uri="{FF2B5EF4-FFF2-40B4-BE49-F238E27FC236}">
                <a16:creationId xmlns:a16="http://schemas.microsoft.com/office/drawing/2014/main" id="{78BD2D13-3D25-4220-42D1-E81199898021}"/>
              </a:ext>
            </a:extLst>
          </p:cNvPr>
          <p:cNvGrpSpPr/>
          <p:nvPr/>
        </p:nvGrpSpPr>
        <p:grpSpPr>
          <a:xfrm>
            <a:off x="397566" y="-191064"/>
            <a:ext cx="12187555" cy="6858000"/>
            <a:chOff x="0" y="0"/>
            <a:chExt cx="12187555" cy="6858000"/>
          </a:xfrm>
        </p:grpSpPr>
        <p:sp>
          <p:nvSpPr>
            <p:cNvPr id="197" name="object 3">
              <a:extLst>
                <a:ext uri="{FF2B5EF4-FFF2-40B4-BE49-F238E27FC236}">
                  <a16:creationId xmlns:a16="http://schemas.microsoft.com/office/drawing/2014/main" id="{51B8F831-BD1A-CEC0-98BC-9A15363AF2AA}"/>
                </a:ext>
              </a:extLst>
            </p:cNvPr>
            <p:cNvSpPr/>
            <p:nvPr/>
          </p:nvSpPr>
          <p:spPr>
            <a:xfrm>
              <a:off x="735330" y="3469385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4">
              <a:extLst>
                <a:ext uri="{FF2B5EF4-FFF2-40B4-BE49-F238E27FC236}">
                  <a16:creationId xmlns:a16="http://schemas.microsoft.com/office/drawing/2014/main" id="{9FABE766-1F24-D953-1868-76BD4A260028}"/>
                </a:ext>
              </a:extLst>
            </p:cNvPr>
            <p:cNvSpPr/>
            <p:nvPr/>
          </p:nvSpPr>
          <p:spPr>
            <a:xfrm>
              <a:off x="735330" y="3469385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5">
              <a:extLst>
                <a:ext uri="{FF2B5EF4-FFF2-40B4-BE49-F238E27FC236}">
                  <a16:creationId xmlns:a16="http://schemas.microsoft.com/office/drawing/2014/main" id="{894CB621-D2A1-A71F-1AED-B95A6547DA8D}"/>
                </a:ext>
              </a:extLst>
            </p:cNvPr>
            <p:cNvSpPr/>
            <p:nvPr/>
          </p:nvSpPr>
          <p:spPr>
            <a:xfrm>
              <a:off x="735330" y="1003553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6">
              <a:extLst>
                <a:ext uri="{FF2B5EF4-FFF2-40B4-BE49-F238E27FC236}">
                  <a16:creationId xmlns:a16="http://schemas.microsoft.com/office/drawing/2014/main" id="{4FA3CD3F-8E8B-43DE-0325-7D6AFD5B0CCD}"/>
                </a:ext>
              </a:extLst>
            </p:cNvPr>
            <p:cNvSpPr/>
            <p:nvPr/>
          </p:nvSpPr>
          <p:spPr>
            <a:xfrm>
              <a:off x="735330" y="1003553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7">
              <a:extLst>
                <a:ext uri="{FF2B5EF4-FFF2-40B4-BE49-F238E27FC236}">
                  <a16:creationId xmlns:a16="http://schemas.microsoft.com/office/drawing/2014/main" id="{E5A83C3E-35D3-2693-2026-7191E3C8539F}"/>
                </a:ext>
              </a:extLst>
            </p:cNvPr>
            <p:cNvSpPr/>
            <p:nvPr/>
          </p:nvSpPr>
          <p:spPr>
            <a:xfrm>
              <a:off x="735330" y="2236470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8">
              <a:extLst>
                <a:ext uri="{FF2B5EF4-FFF2-40B4-BE49-F238E27FC236}">
                  <a16:creationId xmlns:a16="http://schemas.microsoft.com/office/drawing/2014/main" id="{D2CCBE8F-2233-37EC-40FE-19DB06F8E60F}"/>
                </a:ext>
              </a:extLst>
            </p:cNvPr>
            <p:cNvSpPr/>
            <p:nvPr/>
          </p:nvSpPr>
          <p:spPr>
            <a:xfrm>
              <a:off x="735330" y="2236470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">
            <a:extLst>
              <a:ext uri="{FF2B5EF4-FFF2-40B4-BE49-F238E27FC236}">
                <a16:creationId xmlns:a16="http://schemas.microsoft.com/office/drawing/2014/main" id="{8E7399D9-C06F-3235-49E3-BEE5A1EF6B9D}"/>
              </a:ext>
            </a:extLst>
          </p:cNvPr>
          <p:cNvSpPr txBox="1"/>
          <p:nvPr/>
        </p:nvSpPr>
        <p:spPr>
          <a:xfrm>
            <a:off x="1609907" y="189174"/>
            <a:ext cx="2395855" cy="452755"/>
          </a:xfrm>
          <a:prstGeom prst="rect">
            <a:avLst/>
          </a:prstGeom>
          <a:solidFill>
            <a:srgbClr val="0068B5"/>
          </a:solidFill>
          <a:ln w="25400">
            <a:solidFill>
              <a:srgbClr val="004984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669925">
              <a:lnSpc>
                <a:spcPct val="100000"/>
              </a:lnSpc>
              <a:spcBef>
                <a:spcPts val="470"/>
              </a:spcBef>
            </a:pP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Dockerfile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4" name="object 10">
            <a:extLst>
              <a:ext uri="{FF2B5EF4-FFF2-40B4-BE49-F238E27FC236}">
                <a16:creationId xmlns:a16="http://schemas.microsoft.com/office/drawing/2014/main" id="{2B14E993-899B-3DA0-52BF-0F211F6EC5CE}"/>
              </a:ext>
            </a:extLst>
          </p:cNvPr>
          <p:cNvSpPr txBox="1"/>
          <p:nvPr/>
        </p:nvSpPr>
        <p:spPr>
          <a:xfrm>
            <a:off x="1609907" y="4683450"/>
            <a:ext cx="2395855" cy="452755"/>
          </a:xfrm>
          <a:prstGeom prst="rect">
            <a:avLst/>
          </a:prstGeom>
          <a:solidFill>
            <a:srgbClr val="0068B5"/>
          </a:solidFill>
          <a:ln w="25400">
            <a:solidFill>
              <a:srgbClr val="004984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465"/>
              </a:spcBef>
            </a:pP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5" name="object 11">
            <a:extLst>
              <a:ext uri="{FF2B5EF4-FFF2-40B4-BE49-F238E27FC236}">
                <a16:creationId xmlns:a16="http://schemas.microsoft.com/office/drawing/2014/main" id="{01DC7CA7-8E59-2DCE-9B5E-A1D4BC6A5D2F}"/>
              </a:ext>
            </a:extLst>
          </p:cNvPr>
          <p:cNvGrpSpPr/>
          <p:nvPr/>
        </p:nvGrpSpPr>
        <p:grpSpPr>
          <a:xfrm>
            <a:off x="1527612" y="5559750"/>
            <a:ext cx="2560320" cy="451484"/>
            <a:chOff x="1130046" y="5750814"/>
            <a:chExt cx="2560320" cy="451484"/>
          </a:xfrm>
        </p:grpSpPr>
        <p:sp>
          <p:nvSpPr>
            <p:cNvPr id="206" name="object 12">
              <a:extLst>
                <a:ext uri="{FF2B5EF4-FFF2-40B4-BE49-F238E27FC236}">
                  <a16:creationId xmlns:a16="http://schemas.microsoft.com/office/drawing/2014/main" id="{CE009453-9653-6A1E-A9C4-0D0F90056202}"/>
                </a:ext>
              </a:extLst>
            </p:cNvPr>
            <p:cNvSpPr/>
            <p:nvPr/>
          </p:nvSpPr>
          <p:spPr>
            <a:xfrm>
              <a:off x="1130046" y="5750814"/>
              <a:ext cx="2560320" cy="451484"/>
            </a:xfrm>
            <a:custGeom>
              <a:avLst/>
              <a:gdLst/>
              <a:ahLst/>
              <a:cxnLst/>
              <a:rect l="l" t="t" r="r" b="b"/>
              <a:pathLst>
                <a:path w="2560320" h="451485">
                  <a:moveTo>
                    <a:pt x="2560319" y="0"/>
                  </a:moveTo>
                  <a:lnTo>
                    <a:pt x="0" y="0"/>
                  </a:lnTo>
                  <a:lnTo>
                    <a:pt x="0" y="451104"/>
                  </a:lnTo>
                  <a:lnTo>
                    <a:pt x="2560319" y="451104"/>
                  </a:lnTo>
                  <a:lnTo>
                    <a:pt x="2560319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3">
              <a:extLst>
                <a:ext uri="{FF2B5EF4-FFF2-40B4-BE49-F238E27FC236}">
                  <a16:creationId xmlns:a16="http://schemas.microsoft.com/office/drawing/2014/main" id="{7038AA70-6480-D245-AA77-AC2757382D9D}"/>
                </a:ext>
              </a:extLst>
            </p:cNvPr>
            <p:cNvSpPr/>
            <p:nvPr/>
          </p:nvSpPr>
          <p:spPr>
            <a:xfrm>
              <a:off x="1130046" y="5750814"/>
              <a:ext cx="2560320" cy="451484"/>
            </a:xfrm>
            <a:custGeom>
              <a:avLst/>
              <a:gdLst/>
              <a:ahLst/>
              <a:cxnLst/>
              <a:rect l="l" t="t" r="r" b="b"/>
              <a:pathLst>
                <a:path w="2560320" h="451485">
                  <a:moveTo>
                    <a:pt x="0" y="451104"/>
                  </a:moveTo>
                  <a:lnTo>
                    <a:pt x="2560319" y="451104"/>
                  </a:lnTo>
                  <a:lnTo>
                    <a:pt x="2560319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8" name="object 14">
            <a:extLst>
              <a:ext uri="{FF2B5EF4-FFF2-40B4-BE49-F238E27FC236}">
                <a16:creationId xmlns:a16="http://schemas.microsoft.com/office/drawing/2014/main" id="{62C6F5D3-DDB9-71CE-A4DA-D743F951C750}"/>
              </a:ext>
            </a:extLst>
          </p:cNvPr>
          <p:cNvSpPr txBox="1"/>
          <p:nvPr/>
        </p:nvSpPr>
        <p:spPr>
          <a:xfrm>
            <a:off x="1619610" y="5606333"/>
            <a:ext cx="2371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9" name="object 15">
            <a:extLst>
              <a:ext uri="{FF2B5EF4-FFF2-40B4-BE49-F238E27FC236}">
                <a16:creationId xmlns:a16="http://schemas.microsoft.com/office/drawing/2014/main" id="{7B6C9BB0-DBFD-953E-2BBE-34C1B3CE20CA}"/>
              </a:ext>
            </a:extLst>
          </p:cNvPr>
          <p:cNvSpPr txBox="1"/>
          <p:nvPr/>
        </p:nvSpPr>
        <p:spPr>
          <a:xfrm>
            <a:off x="6390695" y="1094430"/>
            <a:ext cx="4942840" cy="539750"/>
          </a:xfrm>
          <a:prstGeom prst="rect">
            <a:avLst/>
          </a:prstGeom>
          <a:solidFill>
            <a:srgbClr val="0068B5"/>
          </a:solidFill>
          <a:ln w="25400">
            <a:solidFill>
              <a:srgbClr val="004984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131060" marR="187960" indent="-1937385">
              <a:lnSpc>
                <a:spcPts val="1939"/>
              </a:lnSpc>
              <a:spcBef>
                <a:spcPts val="85"/>
              </a:spcBef>
            </a:pP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0" name="object 16">
            <a:extLst>
              <a:ext uri="{FF2B5EF4-FFF2-40B4-BE49-F238E27FC236}">
                <a16:creationId xmlns:a16="http://schemas.microsoft.com/office/drawing/2014/main" id="{7D242976-7338-A5C9-9440-C31DBC93EAC7}"/>
              </a:ext>
            </a:extLst>
          </p:cNvPr>
          <p:cNvSpPr txBox="1"/>
          <p:nvPr/>
        </p:nvSpPr>
        <p:spPr>
          <a:xfrm>
            <a:off x="7353863" y="3708089"/>
            <a:ext cx="4285615" cy="728980"/>
          </a:xfrm>
          <a:prstGeom prst="rect">
            <a:avLst/>
          </a:prstGeom>
          <a:solidFill>
            <a:srgbClr val="0068B5"/>
          </a:solidFill>
          <a:ln w="25400">
            <a:solidFill>
              <a:srgbClr val="004984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69570" marR="296545" indent="-64135">
              <a:lnSpc>
                <a:spcPts val="1939"/>
              </a:lnSpc>
              <a:spcBef>
                <a:spcPts val="830"/>
              </a:spcBef>
            </a:pP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privileges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1" name="object 18">
            <a:extLst>
              <a:ext uri="{FF2B5EF4-FFF2-40B4-BE49-F238E27FC236}">
                <a16:creationId xmlns:a16="http://schemas.microsoft.com/office/drawing/2014/main" id="{65CC16C4-6DAB-C200-F9AE-15324B401F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8910" y="641039"/>
            <a:ext cx="76200" cy="169925"/>
          </a:xfrm>
          <a:prstGeom prst="rect">
            <a:avLst/>
          </a:prstGeom>
        </p:spPr>
      </p:pic>
      <p:pic>
        <p:nvPicPr>
          <p:cNvPr id="212" name="object 19">
            <a:extLst>
              <a:ext uri="{FF2B5EF4-FFF2-40B4-BE49-F238E27FC236}">
                <a16:creationId xmlns:a16="http://schemas.microsoft.com/office/drawing/2014/main" id="{91AC5726-A07D-F19A-A16A-87319ED34C2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8910" y="1916627"/>
            <a:ext cx="76200" cy="127762"/>
          </a:xfrm>
          <a:prstGeom prst="rect">
            <a:avLst/>
          </a:prstGeom>
        </p:spPr>
      </p:pic>
      <p:pic>
        <p:nvPicPr>
          <p:cNvPr id="213" name="object 20">
            <a:extLst>
              <a:ext uri="{FF2B5EF4-FFF2-40B4-BE49-F238E27FC236}">
                <a16:creationId xmlns:a16="http://schemas.microsoft.com/office/drawing/2014/main" id="{7E4DE76C-2511-C180-BA02-EEE452B37A2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8910" y="3149544"/>
            <a:ext cx="76200" cy="127762"/>
          </a:xfrm>
          <a:prstGeom prst="rect">
            <a:avLst/>
          </a:prstGeom>
        </p:spPr>
      </p:pic>
      <p:sp>
        <p:nvSpPr>
          <p:cNvPr id="214" name="object 21">
            <a:extLst>
              <a:ext uri="{FF2B5EF4-FFF2-40B4-BE49-F238E27FC236}">
                <a16:creationId xmlns:a16="http://schemas.microsoft.com/office/drawing/2014/main" id="{AB868514-5EEE-ED17-832E-30B0122A352E}"/>
              </a:ext>
            </a:extLst>
          </p:cNvPr>
          <p:cNvSpPr/>
          <p:nvPr/>
        </p:nvSpPr>
        <p:spPr>
          <a:xfrm>
            <a:off x="2768910" y="3822897"/>
            <a:ext cx="4584700" cy="1736089"/>
          </a:xfrm>
          <a:custGeom>
            <a:avLst/>
            <a:gdLst/>
            <a:ahLst/>
            <a:cxnLst/>
            <a:rect l="l" t="t" r="r" b="b"/>
            <a:pathLst>
              <a:path w="4584700" h="1736089">
                <a:moveTo>
                  <a:pt x="76200" y="1659547"/>
                </a:moveTo>
                <a:lnTo>
                  <a:pt x="44450" y="1659547"/>
                </a:lnTo>
                <a:lnTo>
                  <a:pt x="44450" y="1312418"/>
                </a:lnTo>
                <a:lnTo>
                  <a:pt x="31750" y="1312418"/>
                </a:lnTo>
                <a:lnTo>
                  <a:pt x="31750" y="1659547"/>
                </a:lnTo>
                <a:lnTo>
                  <a:pt x="0" y="1659547"/>
                </a:lnTo>
                <a:lnTo>
                  <a:pt x="38100" y="1735747"/>
                </a:lnTo>
                <a:lnTo>
                  <a:pt x="69850" y="1672247"/>
                </a:lnTo>
                <a:lnTo>
                  <a:pt x="76200" y="1659547"/>
                </a:lnTo>
                <a:close/>
              </a:path>
              <a:path w="4584700" h="1736089">
                <a:moveTo>
                  <a:pt x="76200" y="784225"/>
                </a:moveTo>
                <a:lnTo>
                  <a:pt x="44450" y="784225"/>
                </a:lnTo>
                <a:lnTo>
                  <a:pt x="44450" y="559562"/>
                </a:lnTo>
                <a:lnTo>
                  <a:pt x="31750" y="559562"/>
                </a:lnTo>
                <a:lnTo>
                  <a:pt x="31750" y="784225"/>
                </a:lnTo>
                <a:lnTo>
                  <a:pt x="0" y="784225"/>
                </a:lnTo>
                <a:lnTo>
                  <a:pt x="38100" y="860425"/>
                </a:lnTo>
                <a:lnTo>
                  <a:pt x="69850" y="796925"/>
                </a:lnTo>
                <a:lnTo>
                  <a:pt x="76200" y="784225"/>
                </a:lnTo>
                <a:close/>
              </a:path>
              <a:path w="4584700" h="1736089">
                <a:moveTo>
                  <a:pt x="4584446" y="248666"/>
                </a:moveTo>
                <a:lnTo>
                  <a:pt x="4571746" y="242316"/>
                </a:lnTo>
                <a:lnTo>
                  <a:pt x="4508246" y="210566"/>
                </a:lnTo>
                <a:lnTo>
                  <a:pt x="4508246" y="242316"/>
                </a:lnTo>
                <a:lnTo>
                  <a:pt x="3154299" y="242316"/>
                </a:lnTo>
                <a:lnTo>
                  <a:pt x="3154299" y="12700"/>
                </a:lnTo>
                <a:lnTo>
                  <a:pt x="3154299" y="6350"/>
                </a:lnTo>
                <a:lnTo>
                  <a:pt x="3154299" y="2794"/>
                </a:lnTo>
                <a:lnTo>
                  <a:pt x="3151378" y="0"/>
                </a:lnTo>
                <a:lnTo>
                  <a:pt x="1711452" y="0"/>
                </a:lnTo>
                <a:lnTo>
                  <a:pt x="1711452" y="12700"/>
                </a:lnTo>
                <a:lnTo>
                  <a:pt x="3141599" y="12700"/>
                </a:lnTo>
                <a:lnTo>
                  <a:pt x="3141599" y="252095"/>
                </a:lnTo>
                <a:lnTo>
                  <a:pt x="3144393" y="255016"/>
                </a:lnTo>
                <a:lnTo>
                  <a:pt x="4508246" y="255016"/>
                </a:lnTo>
                <a:lnTo>
                  <a:pt x="4508246" y="286766"/>
                </a:lnTo>
                <a:lnTo>
                  <a:pt x="4571746" y="255016"/>
                </a:lnTo>
                <a:lnTo>
                  <a:pt x="4584446" y="248666"/>
                </a:lnTo>
                <a:close/>
              </a:path>
            </a:pathLst>
          </a:custGeom>
          <a:solidFill>
            <a:srgbClr val="006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5892FB2-2A82-8D58-D49C-852672692B0B}"/>
              </a:ext>
            </a:extLst>
          </p:cNvPr>
          <p:cNvGrpSpPr/>
          <p:nvPr/>
        </p:nvGrpSpPr>
        <p:grpSpPr>
          <a:xfrm>
            <a:off x="6874820" y="5906053"/>
            <a:ext cx="4584700" cy="401320"/>
            <a:chOff x="6981697" y="6097117"/>
            <a:chExt cx="4285615" cy="401320"/>
          </a:xfrm>
        </p:grpSpPr>
        <p:sp>
          <p:nvSpPr>
            <p:cNvPr id="216" name="object 22">
              <a:extLst>
                <a:ext uri="{FF2B5EF4-FFF2-40B4-BE49-F238E27FC236}">
                  <a16:creationId xmlns:a16="http://schemas.microsoft.com/office/drawing/2014/main" id="{42FE765E-9F91-D0D5-23E0-84069DFFE509}"/>
                </a:ext>
              </a:extLst>
            </p:cNvPr>
            <p:cNvSpPr/>
            <p:nvPr/>
          </p:nvSpPr>
          <p:spPr>
            <a:xfrm>
              <a:off x="6981697" y="6097117"/>
              <a:ext cx="4285615" cy="401320"/>
            </a:xfrm>
            <a:custGeom>
              <a:avLst/>
              <a:gdLst/>
              <a:ahLst/>
              <a:cxnLst/>
              <a:rect l="l" t="t" r="r" b="b"/>
              <a:pathLst>
                <a:path w="4285615" h="401320">
                  <a:moveTo>
                    <a:pt x="4285488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4285488" y="400812"/>
                  </a:lnTo>
                  <a:lnTo>
                    <a:pt x="4285488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3">
              <a:extLst>
                <a:ext uri="{FF2B5EF4-FFF2-40B4-BE49-F238E27FC236}">
                  <a16:creationId xmlns:a16="http://schemas.microsoft.com/office/drawing/2014/main" id="{5A2F8D5D-0666-A4DA-658A-6A8BFE46AF28}"/>
                </a:ext>
              </a:extLst>
            </p:cNvPr>
            <p:cNvSpPr/>
            <p:nvPr/>
          </p:nvSpPr>
          <p:spPr>
            <a:xfrm>
              <a:off x="6981697" y="6097117"/>
              <a:ext cx="4285615" cy="401320"/>
            </a:xfrm>
            <a:custGeom>
              <a:avLst/>
              <a:gdLst/>
              <a:ahLst/>
              <a:cxnLst/>
              <a:rect l="l" t="t" r="r" b="b"/>
              <a:pathLst>
                <a:path w="4285615" h="401320">
                  <a:moveTo>
                    <a:pt x="0" y="400812"/>
                  </a:moveTo>
                  <a:lnTo>
                    <a:pt x="4285488" y="400812"/>
                  </a:lnTo>
                  <a:lnTo>
                    <a:pt x="4285488" y="0"/>
                  </a:lnTo>
                  <a:lnTo>
                    <a:pt x="0" y="0"/>
                  </a:lnTo>
                  <a:lnTo>
                    <a:pt x="0" y="400812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4">
              <a:extLst>
                <a:ext uri="{FF2B5EF4-FFF2-40B4-BE49-F238E27FC236}">
                  <a16:creationId xmlns:a16="http://schemas.microsoft.com/office/drawing/2014/main" id="{E6AFF12E-1097-8849-7583-4619B90590C4}"/>
                </a:ext>
              </a:extLst>
            </p:cNvPr>
            <p:cNvSpPr txBox="1"/>
            <p:nvPr/>
          </p:nvSpPr>
          <p:spPr>
            <a:xfrm>
              <a:off x="7350759" y="6119011"/>
              <a:ext cx="35471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25" dirty="0">
                  <a:solidFill>
                    <a:srgbClr val="FFFFFF"/>
                  </a:solidFill>
                  <a:latin typeface="Calibri"/>
                  <a:cs typeface="Calibri"/>
                </a:rPr>
                <a:t>Copy</a:t>
              </a:r>
              <a:r>
                <a:rPr sz="1800" spc="2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160" dirty="0">
                  <a:solidFill>
                    <a:srgbClr val="FFFFFF"/>
                  </a:solidFill>
                  <a:latin typeface="Calibri"/>
                  <a:cs typeface="Calibri"/>
                </a:rPr>
                <a:t>HPC</a:t>
              </a:r>
              <a:r>
                <a:rPr sz="1800" spc="4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70" dirty="0">
                  <a:solidFill>
                    <a:srgbClr val="FFFFFF"/>
                  </a:solidFill>
                  <a:latin typeface="Calibri"/>
                  <a:cs typeface="Calibri"/>
                </a:rPr>
                <a:t>container</a:t>
              </a:r>
              <a:r>
                <a:rPr sz="1800" spc="5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60" dirty="0">
                  <a:solidFill>
                    <a:srgbClr val="FFFFFF"/>
                  </a:solidFill>
                  <a:latin typeface="Calibri"/>
                  <a:cs typeface="Calibri"/>
                </a:rPr>
                <a:t>to</a:t>
              </a:r>
              <a:r>
                <a:rPr sz="1800" spc="3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65" dirty="0">
                  <a:solidFill>
                    <a:srgbClr val="FFFFFF"/>
                  </a:solidFill>
                  <a:latin typeface="Calibri"/>
                  <a:cs typeface="Calibri"/>
                </a:rPr>
                <a:t>the</a:t>
              </a:r>
              <a:r>
                <a:rPr sz="1800" spc="4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80" dirty="0">
                  <a:solidFill>
                    <a:srgbClr val="FFFFFF"/>
                  </a:solidFill>
                  <a:latin typeface="Calibri"/>
                  <a:cs typeface="Calibri"/>
                </a:rPr>
                <a:t>system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19" name="object 25">
            <a:extLst>
              <a:ext uri="{FF2B5EF4-FFF2-40B4-BE49-F238E27FC236}">
                <a16:creationId xmlns:a16="http://schemas.microsoft.com/office/drawing/2014/main" id="{017B8E2C-0E2F-C7DE-C42C-2F1457FB0628}"/>
              </a:ext>
            </a:extLst>
          </p:cNvPr>
          <p:cNvGrpSpPr/>
          <p:nvPr/>
        </p:nvGrpSpPr>
        <p:grpSpPr>
          <a:xfrm>
            <a:off x="7187747" y="2109413"/>
            <a:ext cx="3348354" cy="1104900"/>
            <a:chOff x="6790181" y="2300477"/>
            <a:chExt cx="3348354" cy="1104900"/>
          </a:xfrm>
        </p:grpSpPr>
        <p:sp>
          <p:nvSpPr>
            <p:cNvPr id="220" name="object 26">
              <a:extLst>
                <a:ext uri="{FF2B5EF4-FFF2-40B4-BE49-F238E27FC236}">
                  <a16:creationId xmlns:a16="http://schemas.microsoft.com/office/drawing/2014/main" id="{2512D141-B868-3595-A457-1CA2C0081824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7">
              <a:extLst>
                <a:ext uri="{FF2B5EF4-FFF2-40B4-BE49-F238E27FC236}">
                  <a16:creationId xmlns:a16="http://schemas.microsoft.com/office/drawing/2014/main" id="{1B3CE555-CB5E-F0DC-4D04-D4FD9780F600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2" name="object 28">
            <a:extLst>
              <a:ext uri="{FF2B5EF4-FFF2-40B4-BE49-F238E27FC236}">
                <a16:creationId xmlns:a16="http://schemas.microsoft.com/office/drawing/2014/main" id="{70466206-C224-513E-CD34-377BAAF150BB}"/>
              </a:ext>
            </a:extLst>
          </p:cNvPr>
          <p:cNvSpPr txBox="1"/>
          <p:nvPr/>
        </p:nvSpPr>
        <p:spPr>
          <a:xfrm>
            <a:off x="8334049" y="2358333"/>
            <a:ext cx="105410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2890" marR="5080" indent="-250190">
              <a:lnSpc>
                <a:spcPts val="1939"/>
              </a:lnSpc>
              <a:spcBef>
                <a:spcPts val="345"/>
              </a:spcBef>
            </a:pP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Privileged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23" name="object 29">
            <a:extLst>
              <a:ext uri="{FF2B5EF4-FFF2-40B4-BE49-F238E27FC236}">
                <a16:creationId xmlns:a16="http://schemas.microsoft.com/office/drawing/2014/main" id="{20172942-F9C4-8A88-E978-F77CBAEAD0A4}"/>
              </a:ext>
            </a:extLst>
          </p:cNvPr>
          <p:cNvSpPr/>
          <p:nvPr/>
        </p:nvSpPr>
        <p:spPr>
          <a:xfrm>
            <a:off x="4480362" y="1325315"/>
            <a:ext cx="4418330" cy="2339340"/>
          </a:xfrm>
          <a:custGeom>
            <a:avLst/>
            <a:gdLst/>
            <a:ahLst/>
            <a:cxnLst/>
            <a:rect l="l" t="t" r="r" b="b"/>
            <a:pathLst>
              <a:path w="4418330" h="2339340">
                <a:moveTo>
                  <a:pt x="1909826" y="38100"/>
                </a:moveTo>
                <a:lnTo>
                  <a:pt x="1897126" y="31750"/>
                </a:lnTo>
                <a:lnTo>
                  <a:pt x="1833626" y="0"/>
                </a:lnTo>
                <a:lnTo>
                  <a:pt x="1833626" y="31750"/>
                </a:lnTo>
                <a:lnTo>
                  <a:pt x="0" y="31750"/>
                </a:lnTo>
                <a:lnTo>
                  <a:pt x="0" y="44450"/>
                </a:lnTo>
                <a:lnTo>
                  <a:pt x="1833626" y="44450"/>
                </a:lnTo>
                <a:lnTo>
                  <a:pt x="1833626" y="76200"/>
                </a:lnTo>
                <a:lnTo>
                  <a:pt x="1897126" y="44450"/>
                </a:lnTo>
                <a:lnTo>
                  <a:pt x="1909826" y="38100"/>
                </a:lnTo>
                <a:close/>
              </a:path>
              <a:path w="4418330" h="2339340">
                <a:moveTo>
                  <a:pt x="4418076" y="2263140"/>
                </a:moveTo>
                <a:lnTo>
                  <a:pt x="4386326" y="2263140"/>
                </a:lnTo>
                <a:lnTo>
                  <a:pt x="4386326" y="1888236"/>
                </a:lnTo>
                <a:lnTo>
                  <a:pt x="4373626" y="1888236"/>
                </a:lnTo>
                <a:lnTo>
                  <a:pt x="4373626" y="2263140"/>
                </a:lnTo>
                <a:lnTo>
                  <a:pt x="4341876" y="2263140"/>
                </a:lnTo>
                <a:lnTo>
                  <a:pt x="4379976" y="2339340"/>
                </a:lnTo>
                <a:lnTo>
                  <a:pt x="4411726" y="2275840"/>
                </a:lnTo>
                <a:lnTo>
                  <a:pt x="4418076" y="2263140"/>
                </a:lnTo>
                <a:close/>
              </a:path>
              <a:path w="4418330" h="2339340">
                <a:moveTo>
                  <a:pt x="4418076" y="706247"/>
                </a:moveTo>
                <a:lnTo>
                  <a:pt x="4386326" y="706247"/>
                </a:lnTo>
                <a:lnTo>
                  <a:pt x="4386326" y="307848"/>
                </a:lnTo>
                <a:lnTo>
                  <a:pt x="4373626" y="307848"/>
                </a:lnTo>
                <a:lnTo>
                  <a:pt x="4373626" y="706247"/>
                </a:lnTo>
                <a:lnTo>
                  <a:pt x="4341876" y="706247"/>
                </a:lnTo>
                <a:lnTo>
                  <a:pt x="4379976" y="782447"/>
                </a:lnTo>
                <a:lnTo>
                  <a:pt x="4411726" y="718947"/>
                </a:lnTo>
                <a:lnTo>
                  <a:pt x="4418076" y="706247"/>
                </a:lnTo>
                <a:close/>
              </a:path>
            </a:pathLst>
          </a:custGeom>
          <a:solidFill>
            <a:srgbClr val="006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0">
            <a:extLst>
              <a:ext uri="{FF2B5EF4-FFF2-40B4-BE49-F238E27FC236}">
                <a16:creationId xmlns:a16="http://schemas.microsoft.com/office/drawing/2014/main" id="{42392BA1-F29D-CA92-0932-8A0E6F37AA0C}"/>
              </a:ext>
            </a:extLst>
          </p:cNvPr>
          <p:cNvSpPr txBox="1"/>
          <p:nvPr/>
        </p:nvSpPr>
        <p:spPr>
          <a:xfrm>
            <a:off x="8292647" y="3207202"/>
            <a:ext cx="52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5" name="object 31">
            <a:extLst>
              <a:ext uri="{FF2B5EF4-FFF2-40B4-BE49-F238E27FC236}">
                <a16:creationId xmlns:a16="http://schemas.microsoft.com/office/drawing/2014/main" id="{4738E5D4-10FD-EBC7-CCE5-AF1C629D0CB6}"/>
              </a:ext>
            </a:extLst>
          </p:cNvPr>
          <p:cNvSpPr txBox="1"/>
          <p:nvPr/>
        </p:nvSpPr>
        <p:spPr>
          <a:xfrm>
            <a:off x="2054916" y="937965"/>
            <a:ext cx="1525270" cy="378650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41630" marR="354965" indent="28575" algn="just">
              <a:lnSpc>
                <a:spcPts val="1939"/>
              </a:lnSpc>
              <a:spcBef>
                <a:spcPts val="345"/>
              </a:spcBef>
            </a:pP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endParaRPr sz="1800" dirty="0">
              <a:latin typeface="Calibri"/>
              <a:cs typeface="Calibri"/>
            </a:endParaRPr>
          </a:p>
          <a:p>
            <a:pPr marL="1017269">
              <a:lnSpc>
                <a:spcPct val="100000"/>
              </a:lnSpc>
              <a:spcBef>
                <a:spcPts val="520"/>
              </a:spcBef>
            </a:pPr>
            <a:r>
              <a:rPr sz="24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26670" algn="ctr">
              <a:lnSpc>
                <a:spcPts val="1939"/>
              </a:lnSpc>
              <a:spcBef>
                <a:spcPts val="490"/>
              </a:spcBef>
            </a:pP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container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build supported</a:t>
            </a:r>
            <a:endParaRPr sz="1800" dirty="0">
              <a:latin typeface="Calibri"/>
              <a:cs typeface="Calibri"/>
            </a:endParaRPr>
          </a:p>
          <a:p>
            <a:pPr marL="941705">
              <a:lnSpc>
                <a:spcPct val="100000"/>
              </a:lnSpc>
              <a:spcBef>
                <a:spcPts val="730"/>
              </a:spcBef>
            </a:pPr>
            <a:r>
              <a:rPr sz="24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38125" marR="252095" indent="1270" algn="ctr">
              <a:lnSpc>
                <a:spcPts val="1939"/>
              </a:lnSpc>
              <a:spcBef>
                <a:spcPts val="280"/>
              </a:spcBef>
            </a:pP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Non 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privileged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1800" dirty="0">
              <a:latin typeface="Calibri"/>
              <a:cs typeface="Calibri"/>
            </a:endParaRPr>
          </a:p>
          <a:p>
            <a:pPr marL="874394">
              <a:lnSpc>
                <a:spcPct val="100000"/>
              </a:lnSpc>
              <a:spcBef>
                <a:spcPts val="1250"/>
              </a:spcBef>
            </a:pPr>
            <a:r>
              <a:rPr sz="24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6" name="object 32">
            <a:extLst>
              <a:ext uri="{FF2B5EF4-FFF2-40B4-BE49-F238E27FC236}">
                <a16:creationId xmlns:a16="http://schemas.microsoft.com/office/drawing/2014/main" id="{77DD97B9-87EA-BA48-F740-916B55958ECD}"/>
              </a:ext>
            </a:extLst>
          </p:cNvPr>
          <p:cNvSpPr txBox="1"/>
          <p:nvPr/>
        </p:nvSpPr>
        <p:spPr>
          <a:xfrm>
            <a:off x="4873045" y="1010228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7" name="object 33">
            <a:extLst>
              <a:ext uri="{FF2B5EF4-FFF2-40B4-BE49-F238E27FC236}">
                <a16:creationId xmlns:a16="http://schemas.microsoft.com/office/drawing/2014/main" id="{B9031BF8-265C-0140-7410-26BFB01BE3EB}"/>
              </a:ext>
            </a:extLst>
          </p:cNvPr>
          <p:cNvSpPr txBox="1"/>
          <p:nvPr/>
        </p:nvSpPr>
        <p:spPr>
          <a:xfrm>
            <a:off x="4727376" y="2216982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8" name="object 34">
            <a:extLst>
              <a:ext uri="{FF2B5EF4-FFF2-40B4-BE49-F238E27FC236}">
                <a16:creationId xmlns:a16="http://schemas.microsoft.com/office/drawing/2014/main" id="{73AC8E53-336F-4658-4E9C-5FDD52F4760E}"/>
              </a:ext>
            </a:extLst>
          </p:cNvPr>
          <p:cNvSpPr txBox="1"/>
          <p:nvPr/>
        </p:nvSpPr>
        <p:spPr>
          <a:xfrm>
            <a:off x="4669464" y="3445581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9" name="object 35">
            <a:extLst>
              <a:ext uri="{FF2B5EF4-FFF2-40B4-BE49-F238E27FC236}">
                <a16:creationId xmlns:a16="http://schemas.microsoft.com/office/drawing/2014/main" id="{378D3E81-7324-FAD4-5983-D5A41D78C6E8}"/>
              </a:ext>
            </a:extLst>
          </p:cNvPr>
          <p:cNvSpPr txBox="1"/>
          <p:nvPr/>
        </p:nvSpPr>
        <p:spPr>
          <a:xfrm>
            <a:off x="6713025" y="2319500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30" name="object 36">
            <a:extLst>
              <a:ext uri="{FF2B5EF4-FFF2-40B4-BE49-F238E27FC236}">
                <a16:creationId xmlns:a16="http://schemas.microsoft.com/office/drawing/2014/main" id="{EC373FFB-5048-F799-32AD-E6792B613751}"/>
              </a:ext>
            </a:extLst>
          </p:cNvPr>
          <p:cNvSpPr txBox="1"/>
          <p:nvPr/>
        </p:nvSpPr>
        <p:spPr>
          <a:xfrm>
            <a:off x="4887651" y="4413575"/>
            <a:ext cx="2395855" cy="452755"/>
          </a:xfrm>
          <a:prstGeom prst="rect">
            <a:avLst/>
          </a:prstGeom>
          <a:solidFill>
            <a:srgbClr val="0068B5"/>
          </a:solidFill>
          <a:ln w="25400">
            <a:solidFill>
              <a:srgbClr val="004984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475"/>
              </a:spcBef>
            </a:pP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55" dirty="0">
                <a:solidFill>
                  <a:srgbClr val="FFFFFF"/>
                </a:solidFill>
                <a:latin typeface="Calibri"/>
                <a:cs typeface="Calibri"/>
              </a:rPr>
              <a:t>HPC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1" name="object 39">
            <a:extLst>
              <a:ext uri="{FF2B5EF4-FFF2-40B4-BE49-F238E27FC236}">
                <a16:creationId xmlns:a16="http://schemas.microsoft.com/office/drawing/2014/main" id="{F2892C72-6453-59B6-98CB-AFAF7B5C3C06}"/>
              </a:ext>
            </a:extLst>
          </p:cNvPr>
          <p:cNvSpPr/>
          <p:nvPr/>
        </p:nvSpPr>
        <p:spPr>
          <a:xfrm>
            <a:off x="4794305" y="2821885"/>
            <a:ext cx="1264920" cy="533400"/>
          </a:xfrm>
          <a:custGeom>
            <a:avLst/>
            <a:gdLst/>
            <a:ahLst/>
            <a:cxnLst/>
            <a:rect l="l" t="t" r="r" b="b"/>
            <a:pathLst>
              <a:path w="1264920" h="533400">
                <a:moveTo>
                  <a:pt x="1061465" y="0"/>
                </a:moveTo>
                <a:lnTo>
                  <a:pt x="203454" y="0"/>
                </a:lnTo>
                <a:lnTo>
                  <a:pt x="162442" y="5417"/>
                </a:lnTo>
                <a:lnTo>
                  <a:pt x="124247" y="20954"/>
                </a:lnTo>
                <a:lnTo>
                  <a:pt x="89687" y="45541"/>
                </a:lnTo>
                <a:lnTo>
                  <a:pt x="59578" y="78104"/>
                </a:lnTo>
                <a:lnTo>
                  <a:pt x="34738" y="117574"/>
                </a:lnTo>
                <a:lnTo>
                  <a:pt x="15984" y="162877"/>
                </a:lnTo>
                <a:lnTo>
                  <a:pt x="4132" y="212943"/>
                </a:lnTo>
                <a:lnTo>
                  <a:pt x="0" y="266700"/>
                </a:lnTo>
                <a:lnTo>
                  <a:pt x="4132" y="320456"/>
                </a:lnTo>
                <a:lnTo>
                  <a:pt x="15984" y="370522"/>
                </a:lnTo>
                <a:lnTo>
                  <a:pt x="34738" y="415825"/>
                </a:lnTo>
                <a:lnTo>
                  <a:pt x="59578" y="455295"/>
                </a:lnTo>
                <a:lnTo>
                  <a:pt x="89687" y="487858"/>
                </a:lnTo>
                <a:lnTo>
                  <a:pt x="124247" y="512445"/>
                </a:lnTo>
                <a:lnTo>
                  <a:pt x="162442" y="527982"/>
                </a:lnTo>
                <a:lnTo>
                  <a:pt x="203454" y="533400"/>
                </a:lnTo>
                <a:lnTo>
                  <a:pt x="1061465" y="533400"/>
                </a:lnTo>
                <a:lnTo>
                  <a:pt x="1102477" y="527982"/>
                </a:lnTo>
                <a:lnTo>
                  <a:pt x="1140672" y="512444"/>
                </a:lnTo>
                <a:lnTo>
                  <a:pt x="1175232" y="487858"/>
                </a:lnTo>
                <a:lnTo>
                  <a:pt x="1205341" y="455294"/>
                </a:lnTo>
                <a:lnTo>
                  <a:pt x="1230181" y="415825"/>
                </a:lnTo>
                <a:lnTo>
                  <a:pt x="1248935" y="370522"/>
                </a:lnTo>
                <a:lnTo>
                  <a:pt x="1260787" y="320456"/>
                </a:lnTo>
                <a:lnTo>
                  <a:pt x="1264920" y="266700"/>
                </a:lnTo>
                <a:lnTo>
                  <a:pt x="1260787" y="212943"/>
                </a:lnTo>
                <a:lnTo>
                  <a:pt x="1248935" y="162877"/>
                </a:lnTo>
                <a:lnTo>
                  <a:pt x="1230181" y="117574"/>
                </a:lnTo>
                <a:lnTo>
                  <a:pt x="1205341" y="78104"/>
                </a:lnTo>
                <a:lnTo>
                  <a:pt x="1175232" y="45541"/>
                </a:lnTo>
                <a:lnTo>
                  <a:pt x="1140672" y="20954"/>
                </a:lnTo>
                <a:lnTo>
                  <a:pt x="1102477" y="5417"/>
                </a:lnTo>
                <a:lnTo>
                  <a:pt x="1061465" y="0"/>
                </a:lnTo>
                <a:close/>
              </a:path>
            </a:pathLst>
          </a:custGeom>
          <a:solidFill>
            <a:srgbClr val="006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40">
            <a:extLst>
              <a:ext uri="{FF2B5EF4-FFF2-40B4-BE49-F238E27FC236}">
                <a16:creationId xmlns:a16="http://schemas.microsoft.com/office/drawing/2014/main" id="{CC9FEE6A-F9EF-DFB5-CFF2-86DE9660D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1658" y="161009"/>
            <a:ext cx="58527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45" dirty="0">
                <a:solidFill>
                  <a:srgbClr val="01A982"/>
                </a:solidFill>
              </a:rPr>
              <a:t>Sample Container</a:t>
            </a:r>
            <a:r>
              <a:rPr spc="100" dirty="0">
                <a:solidFill>
                  <a:srgbClr val="01A982"/>
                </a:solidFill>
              </a:rPr>
              <a:t> </a:t>
            </a:r>
            <a:r>
              <a:rPr spc="114" dirty="0">
                <a:solidFill>
                  <a:srgbClr val="01A982"/>
                </a:solidFill>
              </a:rPr>
              <a:t>Workflow</a:t>
            </a:r>
            <a:r>
              <a:rPr lang="en-US" spc="114" dirty="0">
                <a:solidFill>
                  <a:srgbClr val="01A982"/>
                </a:solidFill>
              </a:rPr>
              <a:t> Chart</a:t>
            </a:r>
            <a:endParaRPr spc="114" dirty="0">
              <a:solidFill>
                <a:srgbClr val="01A982"/>
              </a:solidFill>
            </a:endParaRPr>
          </a:p>
        </p:txBody>
      </p:sp>
      <p:sp>
        <p:nvSpPr>
          <p:cNvPr id="233" name="object 41">
            <a:extLst>
              <a:ext uri="{FF2B5EF4-FFF2-40B4-BE49-F238E27FC236}">
                <a16:creationId xmlns:a16="http://schemas.microsoft.com/office/drawing/2014/main" id="{B95D08F4-2F8D-98EA-3FFF-82098630179F}"/>
              </a:ext>
            </a:extLst>
          </p:cNvPr>
          <p:cNvSpPr txBox="1"/>
          <p:nvPr/>
        </p:nvSpPr>
        <p:spPr>
          <a:xfrm>
            <a:off x="5179116" y="2932577"/>
            <a:ext cx="496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4" name="object 42">
            <a:extLst>
              <a:ext uri="{FF2B5EF4-FFF2-40B4-BE49-F238E27FC236}">
                <a16:creationId xmlns:a16="http://schemas.microsoft.com/office/drawing/2014/main" id="{68BF0264-1B30-C011-5412-CF84391BF1AF}"/>
              </a:ext>
            </a:extLst>
          </p:cNvPr>
          <p:cNvSpPr/>
          <p:nvPr/>
        </p:nvSpPr>
        <p:spPr>
          <a:xfrm>
            <a:off x="4480362" y="2600650"/>
            <a:ext cx="984250" cy="220979"/>
          </a:xfrm>
          <a:custGeom>
            <a:avLst/>
            <a:gdLst/>
            <a:ahLst/>
            <a:cxnLst/>
            <a:rect l="l" t="t" r="r" b="b"/>
            <a:pathLst>
              <a:path w="984250" h="220980">
                <a:moveTo>
                  <a:pt x="939800" y="144780"/>
                </a:moveTo>
                <a:lnTo>
                  <a:pt x="908050" y="144780"/>
                </a:lnTo>
                <a:lnTo>
                  <a:pt x="946150" y="220980"/>
                </a:lnTo>
                <a:lnTo>
                  <a:pt x="977900" y="157480"/>
                </a:lnTo>
                <a:lnTo>
                  <a:pt x="939800" y="157480"/>
                </a:lnTo>
                <a:lnTo>
                  <a:pt x="939800" y="144780"/>
                </a:lnTo>
                <a:close/>
              </a:path>
              <a:path w="984250" h="220980">
                <a:moveTo>
                  <a:pt x="939800" y="6350"/>
                </a:moveTo>
                <a:lnTo>
                  <a:pt x="939800" y="157480"/>
                </a:lnTo>
                <a:lnTo>
                  <a:pt x="952500" y="157480"/>
                </a:lnTo>
                <a:lnTo>
                  <a:pt x="952500" y="12700"/>
                </a:lnTo>
                <a:lnTo>
                  <a:pt x="946150" y="12700"/>
                </a:lnTo>
                <a:lnTo>
                  <a:pt x="939800" y="6350"/>
                </a:lnTo>
                <a:close/>
              </a:path>
              <a:path w="984250" h="220980">
                <a:moveTo>
                  <a:pt x="984250" y="144780"/>
                </a:moveTo>
                <a:lnTo>
                  <a:pt x="952500" y="144780"/>
                </a:lnTo>
                <a:lnTo>
                  <a:pt x="952500" y="157480"/>
                </a:lnTo>
                <a:lnTo>
                  <a:pt x="977900" y="157480"/>
                </a:lnTo>
                <a:lnTo>
                  <a:pt x="984250" y="144780"/>
                </a:lnTo>
                <a:close/>
              </a:path>
              <a:path w="984250" h="220980">
                <a:moveTo>
                  <a:pt x="949578" y="0"/>
                </a:moveTo>
                <a:lnTo>
                  <a:pt x="0" y="0"/>
                </a:lnTo>
                <a:lnTo>
                  <a:pt x="0" y="12700"/>
                </a:lnTo>
                <a:lnTo>
                  <a:pt x="939800" y="12700"/>
                </a:lnTo>
                <a:lnTo>
                  <a:pt x="939800" y="6350"/>
                </a:lnTo>
                <a:lnTo>
                  <a:pt x="952500" y="6350"/>
                </a:lnTo>
                <a:lnTo>
                  <a:pt x="952500" y="2794"/>
                </a:lnTo>
                <a:lnTo>
                  <a:pt x="949578" y="0"/>
                </a:lnTo>
                <a:close/>
              </a:path>
              <a:path w="984250" h="220980">
                <a:moveTo>
                  <a:pt x="952500" y="6350"/>
                </a:moveTo>
                <a:lnTo>
                  <a:pt x="939800" y="6350"/>
                </a:lnTo>
                <a:lnTo>
                  <a:pt x="946150" y="12700"/>
                </a:lnTo>
                <a:lnTo>
                  <a:pt x="952500" y="12700"/>
                </a:lnTo>
                <a:lnTo>
                  <a:pt x="952500" y="6350"/>
                </a:lnTo>
                <a:close/>
              </a:path>
            </a:pathLst>
          </a:custGeom>
          <a:solidFill>
            <a:srgbClr val="006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5" name="object 25">
            <a:extLst>
              <a:ext uri="{FF2B5EF4-FFF2-40B4-BE49-F238E27FC236}">
                <a16:creationId xmlns:a16="http://schemas.microsoft.com/office/drawing/2014/main" id="{8A20695E-205B-23CC-46C1-D628CB7C184D}"/>
              </a:ext>
            </a:extLst>
          </p:cNvPr>
          <p:cNvGrpSpPr/>
          <p:nvPr/>
        </p:nvGrpSpPr>
        <p:grpSpPr>
          <a:xfrm>
            <a:off x="5734746" y="3183124"/>
            <a:ext cx="1066800" cy="777188"/>
            <a:chOff x="6790181" y="2300477"/>
            <a:chExt cx="3348354" cy="1104900"/>
          </a:xfrm>
        </p:grpSpPr>
        <p:sp>
          <p:nvSpPr>
            <p:cNvPr id="236" name="object 26">
              <a:extLst>
                <a:ext uri="{FF2B5EF4-FFF2-40B4-BE49-F238E27FC236}">
                  <a16:creationId xmlns:a16="http://schemas.microsoft.com/office/drawing/2014/main" id="{AF52474D-0217-08CF-D359-D980ABBE2148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7">
              <a:extLst>
                <a:ext uri="{FF2B5EF4-FFF2-40B4-BE49-F238E27FC236}">
                  <a16:creationId xmlns:a16="http://schemas.microsoft.com/office/drawing/2014/main" id="{0BC1BCDA-C32F-EEBD-FF3C-266D367D0E9D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8" name="object 28">
            <a:extLst>
              <a:ext uri="{FF2B5EF4-FFF2-40B4-BE49-F238E27FC236}">
                <a16:creationId xmlns:a16="http://schemas.microsoft.com/office/drawing/2014/main" id="{B29DEE0E-58F3-6062-8B21-7A2758A02ABC}"/>
              </a:ext>
            </a:extLst>
          </p:cNvPr>
          <p:cNvSpPr txBox="1"/>
          <p:nvPr/>
        </p:nvSpPr>
        <p:spPr>
          <a:xfrm>
            <a:off x="5896892" y="3211591"/>
            <a:ext cx="708206" cy="570028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2890" marR="5080" indent="-250190" algn="ctr">
              <a:lnSpc>
                <a:spcPts val="1939"/>
              </a:lnSpc>
              <a:spcBef>
                <a:spcPts val="345"/>
              </a:spcBef>
            </a:pPr>
            <a:r>
              <a:rPr lang="en-US" sz="1400" spc="8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uild</a:t>
            </a:r>
            <a:endParaRPr lang="en-US" sz="1400" spc="8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62890" marR="5080" indent="-250190" algn="ctr">
              <a:lnSpc>
                <a:spcPts val="1939"/>
              </a:lnSpc>
              <a:spcBef>
                <a:spcPts val="345"/>
              </a:spcBef>
            </a:pPr>
            <a:r>
              <a:rPr lang="en-US" sz="1400" spc="8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9" name="object 30">
            <a:extLst>
              <a:ext uri="{FF2B5EF4-FFF2-40B4-BE49-F238E27FC236}">
                <a16:creationId xmlns:a16="http://schemas.microsoft.com/office/drawing/2014/main" id="{3AFEBA3F-6B5A-4B95-7CF7-4C57162ADD7C}"/>
              </a:ext>
            </a:extLst>
          </p:cNvPr>
          <p:cNvSpPr txBox="1"/>
          <p:nvPr/>
        </p:nvSpPr>
        <p:spPr>
          <a:xfrm>
            <a:off x="6284078" y="4093283"/>
            <a:ext cx="520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40" name="object 42">
            <a:extLst>
              <a:ext uri="{FF2B5EF4-FFF2-40B4-BE49-F238E27FC236}">
                <a16:creationId xmlns:a16="http://schemas.microsoft.com/office/drawing/2014/main" id="{BCB359C7-1093-E4F7-8E80-3623F93403EC}"/>
              </a:ext>
            </a:extLst>
          </p:cNvPr>
          <p:cNvSpPr/>
          <p:nvPr/>
        </p:nvSpPr>
        <p:spPr>
          <a:xfrm rot="10800000">
            <a:off x="5348543" y="3366871"/>
            <a:ext cx="412104" cy="220979"/>
          </a:xfrm>
          <a:custGeom>
            <a:avLst/>
            <a:gdLst/>
            <a:ahLst/>
            <a:cxnLst/>
            <a:rect l="l" t="t" r="r" b="b"/>
            <a:pathLst>
              <a:path w="984250" h="220980">
                <a:moveTo>
                  <a:pt x="939800" y="144780"/>
                </a:moveTo>
                <a:lnTo>
                  <a:pt x="908050" y="144780"/>
                </a:lnTo>
                <a:lnTo>
                  <a:pt x="946150" y="220980"/>
                </a:lnTo>
                <a:lnTo>
                  <a:pt x="977900" y="157480"/>
                </a:lnTo>
                <a:lnTo>
                  <a:pt x="939800" y="157480"/>
                </a:lnTo>
                <a:lnTo>
                  <a:pt x="939800" y="144780"/>
                </a:lnTo>
                <a:close/>
              </a:path>
              <a:path w="984250" h="220980">
                <a:moveTo>
                  <a:pt x="939800" y="6350"/>
                </a:moveTo>
                <a:lnTo>
                  <a:pt x="939800" y="157480"/>
                </a:lnTo>
                <a:lnTo>
                  <a:pt x="952500" y="157480"/>
                </a:lnTo>
                <a:lnTo>
                  <a:pt x="952500" y="12700"/>
                </a:lnTo>
                <a:lnTo>
                  <a:pt x="946150" y="12700"/>
                </a:lnTo>
                <a:lnTo>
                  <a:pt x="939800" y="6350"/>
                </a:lnTo>
                <a:close/>
              </a:path>
              <a:path w="984250" h="220980">
                <a:moveTo>
                  <a:pt x="984250" y="144780"/>
                </a:moveTo>
                <a:lnTo>
                  <a:pt x="952500" y="144780"/>
                </a:lnTo>
                <a:lnTo>
                  <a:pt x="952500" y="157480"/>
                </a:lnTo>
                <a:lnTo>
                  <a:pt x="977900" y="157480"/>
                </a:lnTo>
                <a:lnTo>
                  <a:pt x="984250" y="144780"/>
                </a:lnTo>
                <a:close/>
              </a:path>
              <a:path w="984250" h="220980">
                <a:moveTo>
                  <a:pt x="949578" y="0"/>
                </a:moveTo>
                <a:lnTo>
                  <a:pt x="0" y="0"/>
                </a:lnTo>
                <a:lnTo>
                  <a:pt x="0" y="12700"/>
                </a:lnTo>
                <a:lnTo>
                  <a:pt x="939800" y="12700"/>
                </a:lnTo>
                <a:lnTo>
                  <a:pt x="939800" y="6350"/>
                </a:lnTo>
                <a:lnTo>
                  <a:pt x="952500" y="6350"/>
                </a:lnTo>
                <a:lnTo>
                  <a:pt x="952500" y="2794"/>
                </a:lnTo>
                <a:lnTo>
                  <a:pt x="949578" y="0"/>
                </a:lnTo>
                <a:close/>
              </a:path>
              <a:path w="984250" h="220980">
                <a:moveTo>
                  <a:pt x="952500" y="6350"/>
                </a:moveTo>
                <a:lnTo>
                  <a:pt x="939800" y="6350"/>
                </a:lnTo>
                <a:lnTo>
                  <a:pt x="946150" y="12700"/>
                </a:lnTo>
                <a:lnTo>
                  <a:pt x="952500" y="12700"/>
                </a:lnTo>
                <a:lnTo>
                  <a:pt x="952500" y="6350"/>
                </a:lnTo>
                <a:close/>
              </a:path>
            </a:pathLst>
          </a:custGeom>
          <a:solidFill>
            <a:srgbClr val="0066B5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1" name="object 34">
            <a:extLst>
              <a:ext uri="{FF2B5EF4-FFF2-40B4-BE49-F238E27FC236}">
                <a16:creationId xmlns:a16="http://schemas.microsoft.com/office/drawing/2014/main" id="{513AB8CC-48EE-1F55-540B-7DCD30BB0A06}"/>
              </a:ext>
            </a:extLst>
          </p:cNvPr>
          <p:cNvSpPr txBox="1"/>
          <p:nvPr/>
        </p:nvSpPr>
        <p:spPr>
          <a:xfrm>
            <a:off x="5471884" y="3377600"/>
            <a:ext cx="4203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03A71A2-31DE-C5AB-19B1-CE23C1C06ED1}"/>
              </a:ext>
            </a:extLst>
          </p:cNvPr>
          <p:cNvCxnSpPr>
            <a:cxnSpLocks/>
          </p:cNvCxnSpPr>
          <p:nvPr/>
        </p:nvCxnSpPr>
        <p:spPr>
          <a:xfrm flipH="1">
            <a:off x="6284078" y="3822133"/>
            <a:ext cx="7520" cy="58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object 25">
            <a:extLst>
              <a:ext uri="{FF2B5EF4-FFF2-40B4-BE49-F238E27FC236}">
                <a16:creationId xmlns:a16="http://schemas.microsoft.com/office/drawing/2014/main" id="{BD2ABC55-9EF1-48BE-0C8D-120AD5BC0D7E}"/>
              </a:ext>
            </a:extLst>
          </p:cNvPr>
          <p:cNvGrpSpPr/>
          <p:nvPr/>
        </p:nvGrpSpPr>
        <p:grpSpPr>
          <a:xfrm>
            <a:off x="8627166" y="4836606"/>
            <a:ext cx="1066800" cy="777188"/>
            <a:chOff x="6790181" y="2300477"/>
            <a:chExt cx="3348354" cy="1104900"/>
          </a:xfrm>
        </p:grpSpPr>
        <p:sp>
          <p:nvSpPr>
            <p:cNvPr id="244" name="object 26">
              <a:extLst>
                <a:ext uri="{FF2B5EF4-FFF2-40B4-BE49-F238E27FC236}">
                  <a16:creationId xmlns:a16="http://schemas.microsoft.com/office/drawing/2014/main" id="{A3A80B07-C392-363B-D0F2-0D886D9E75B1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1674114" y="0"/>
                  </a:moveTo>
                  <a:lnTo>
                    <a:pt x="0" y="552450"/>
                  </a:lnTo>
                  <a:lnTo>
                    <a:pt x="1674114" y="1104900"/>
                  </a:lnTo>
                  <a:lnTo>
                    <a:pt x="3348228" y="552450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7">
              <a:extLst>
                <a:ext uri="{FF2B5EF4-FFF2-40B4-BE49-F238E27FC236}">
                  <a16:creationId xmlns:a16="http://schemas.microsoft.com/office/drawing/2014/main" id="{E0229E6D-511A-1F4A-AC95-3609674D82C9}"/>
                </a:ext>
              </a:extLst>
            </p:cNvPr>
            <p:cNvSpPr/>
            <p:nvPr/>
          </p:nvSpPr>
          <p:spPr>
            <a:xfrm>
              <a:off x="6790181" y="2300477"/>
              <a:ext cx="3348354" cy="1104900"/>
            </a:xfrm>
            <a:custGeom>
              <a:avLst/>
              <a:gdLst/>
              <a:ahLst/>
              <a:cxnLst/>
              <a:rect l="l" t="t" r="r" b="b"/>
              <a:pathLst>
                <a:path w="3348354" h="1104900">
                  <a:moveTo>
                    <a:pt x="0" y="552450"/>
                  </a:moveTo>
                  <a:lnTo>
                    <a:pt x="1674114" y="0"/>
                  </a:lnTo>
                  <a:lnTo>
                    <a:pt x="3348228" y="552450"/>
                  </a:lnTo>
                  <a:lnTo>
                    <a:pt x="1674114" y="1104900"/>
                  </a:lnTo>
                  <a:lnTo>
                    <a:pt x="0" y="552450"/>
                  </a:lnTo>
                  <a:close/>
                </a:path>
              </a:pathLst>
            </a:custGeom>
            <a:ln w="25400">
              <a:solidFill>
                <a:srgbClr val="0049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" name="object 28">
            <a:extLst>
              <a:ext uri="{FF2B5EF4-FFF2-40B4-BE49-F238E27FC236}">
                <a16:creationId xmlns:a16="http://schemas.microsoft.com/office/drawing/2014/main" id="{7A634138-262D-0576-B772-7B7E03FF74B5}"/>
              </a:ext>
            </a:extLst>
          </p:cNvPr>
          <p:cNvSpPr txBox="1"/>
          <p:nvPr/>
        </p:nvSpPr>
        <p:spPr>
          <a:xfrm>
            <a:off x="8823221" y="4884814"/>
            <a:ext cx="708206" cy="570028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2890" marR="5080" indent="-250190" algn="ctr">
              <a:lnSpc>
                <a:spcPts val="1939"/>
              </a:lnSpc>
              <a:spcBef>
                <a:spcPts val="345"/>
              </a:spcBef>
            </a:pPr>
            <a:r>
              <a:rPr lang="en-US" sz="1400" spc="8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uild</a:t>
            </a:r>
            <a:endParaRPr lang="en-US" sz="1400" spc="8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62890" marR="5080" indent="-250190" algn="ctr">
              <a:lnSpc>
                <a:spcPts val="1939"/>
              </a:lnSpc>
              <a:spcBef>
                <a:spcPts val="345"/>
              </a:spcBef>
            </a:pPr>
            <a:r>
              <a:rPr lang="en-US" sz="1400" spc="8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4006F306-3199-BA72-B1E8-4510328C5424}"/>
              </a:ext>
            </a:extLst>
          </p:cNvPr>
          <p:cNvCxnSpPr>
            <a:endCxn id="246" idx="0"/>
          </p:cNvCxnSpPr>
          <p:nvPr/>
        </p:nvCxnSpPr>
        <p:spPr>
          <a:xfrm>
            <a:off x="9160566" y="4437069"/>
            <a:ext cx="16758" cy="4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5E0F5B90-4CD0-B202-C39D-494425985100}"/>
              </a:ext>
            </a:extLst>
          </p:cNvPr>
          <p:cNvCxnSpPr>
            <a:stCxn id="230" idx="3"/>
          </p:cNvCxnSpPr>
          <p:nvPr/>
        </p:nvCxnSpPr>
        <p:spPr>
          <a:xfrm flipV="1">
            <a:off x="7283506" y="4639952"/>
            <a:ext cx="18938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C40164F3-4555-5DDB-1DB4-3D5D0AA9C48A}"/>
              </a:ext>
            </a:extLst>
          </p:cNvPr>
          <p:cNvCxnSpPr>
            <a:cxnSpLocks/>
          </p:cNvCxnSpPr>
          <p:nvPr/>
        </p:nvCxnSpPr>
        <p:spPr>
          <a:xfrm>
            <a:off x="9177324" y="5613794"/>
            <a:ext cx="0" cy="24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Elbow Connector 249">
            <a:extLst>
              <a:ext uri="{FF2B5EF4-FFF2-40B4-BE49-F238E27FC236}">
                <a16:creationId xmlns:a16="http://schemas.microsoft.com/office/drawing/2014/main" id="{934ABA58-6D06-2C40-5C71-9B1D383F0143}"/>
              </a:ext>
            </a:extLst>
          </p:cNvPr>
          <p:cNvCxnSpPr>
            <a:cxnSpLocks/>
          </p:cNvCxnSpPr>
          <p:nvPr/>
        </p:nvCxnSpPr>
        <p:spPr>
          <a:xfrm rot="10800000">
            <a:off x="2845110" y="5288223"/>
            <a:ext cx="4508500" cy="8184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bject 35">
            <a:extLst>
              <a:ext uri="{FF2B5EF4-FFF2-40B4-BE49-F238E27FC236}">
                <a16:creationId xmlns:a16="http://schemas.microsoft.com/office/drawing/2014/main" id="{01DEAC52-9A57-4461-073B-C4A09AA7875E}"/>
              </a:ext>
            </a:extLst>
          </p:cNvPr>
          <p:cNvSpPr txBox="1"/>
          <p:nvPr/>
        </p:nvSpPr>
        <p:spPr>
          <a:xfrm>
            <a:off x="8334049" y="4939948"/>
            <a:ext cx="4203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2" name="object 30">
            <a:extLst>
              <a:ext uri="{FF2B5EF4-FFF2-40B4-BE49-F238E27FC236}">
                <a16:creationId xmlns:a16="http://schemas.microsoft.com/office/drawing/2014/main" id="{3F03BA8E-4854-0B18-C491-1560E5DC722D}"/>
              </a:ext>
            </a:extLst>
          </p:cNvPr>
          <p:cNvSpPr txBox="1"/>
          <p:nvPr/>
        </p:nvSpPr>
        <p:spPr>
          <a:xfrm>
            <a:off x="9286354" y="5544891"/>
            <a:ext cx="52006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0" dirty="0">
                <a:solidFill>
                  <a:schemeClr val="bg1"/>
                </a:solidFill>
                <a:latin typeface="Calibri"/>
                <a:cs typeface="Calibri"/>
              </a:rPr>
              <a:t>Yes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253" name="Elbow Connector 252">
            <a:extLst>
              <a:ext uri="{FF2B5EF4-FFF2-40B4-BE49-F238E27FC236}">
                <a16:creationId xmlns:a16="http://schemas.microsoft.com/office/drawing/2014/main" id="{FEA5F805-2AC5-9C13-241D-561A5B6ECEA6}"/>
              </a:ext>
            </a:extLst>
          </p:cNvPr>
          <p:cNvCxnSpPr>
            <a:cxnSpLocks/>
          </p:cNvCxnSpPr>
          <p:nvPr/>
        </p:nvCxnSpPr>
        <p:spPr>
          <a:xfrm rot="10800000">
            <a:off x="4647238" y="5100505"/>
            <a:ext cx="4084577" cy="137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>
            <a:extLst>
              <a:ext uri="{FF2B5EF4-FFF2-40B4-BE49-F238E27FC236}">
                <a16:creationId xmlns:a16="http://schemas.microsoft.com/office/drawing/2014/main" id="{A188EE67-9173-5209-100C-1C9D2FA43D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4652" y="3838437"/>
            <a:ext cx="1725589" cy="735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Elbow Connector 254">
            <a:extLst>
              <a:ext uri="{FF2B5EF4-FFF2-40B4-BE49-F238E27FC236}">
                <a16:creationId xmlns:a16="http://schemas.microsoft.com/office/drawing/2014/main" id="{3CC17EDD-4F55-3C56-3F8C-24CE1BC9C3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50995" y="2670630"/>
            <a:ext cx="929009" cy="603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3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E9327-0399-603E-2D8E-53F8B22221F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1F4F3D-CDA6-3993-43DC-B641840F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95" dirty="0"/>
              <a:t>Building containers on secure systems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31117-9B41-67D2-B7A0-199B3B53A3B3}"/>
              </a:ext>
            </a:extLst>
          </p:cNvPr>
          <p:cNvSpPr txBox="1"/>
          <p:nvPr/>
        </p:nvSpPr>
        <p:spPr>
          <a:xfrm>
            <a:off x="405013" y="1349138"/>
            <a:ext cx="9391657" cy="4396748"/>
          </a:xfrm>
          <a:prstGeom prst="rect">
            <a:avLst/>
          </a:prstGeom>
          <a:noFill/>
          <a:ln w="57150">
            <a:solidFill>
              <a:srgbClr val="0096FF"/>
            </a:solidFill>
            <a:prstDash val="sysDash"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EE29B8-443A-F371-7248-1ECE56183716}"/>
              </a:ext>
            </a:extLst>
          </p:cNvPr>
          <p:cNvGrpSpPr/>
          <p:nvPr/>
        </p:nvGrpSpPr>
        <p:grpSpPr>
          <a:xfrm>
            <a:off x="524871" y="1432415"/>
            <a:ext cx="11512966" cy="4313471"/>
            <a:chOff x="271047" y="1988340"/>
            <a:chExt cx="11512966" cy="431347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3B5D15-AEF0-2F8E-AB0C-6CBD0750CC60}"/>
                </a:ext>
              </a:extLst>
            </p:cNvPr>
            <p:cNvCxnSpPr>
              <a:cxnSpLocks/>
            </p:cNvCxnSpPr>
            <p:nvPr/>
          </p:nvCxnSpPr>
          <p:spPr>
            <a:xfrm>
              <a:off x="7237322" y="1988340"/>
              <a:ext cx="31526" cy="4313471"/>
            </a:xfrm>
            <a:prstGeom prst="line">
              <a:avLst/>
            </a:prstGeom>
            <a:ln w="571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0799C3DF-1D04-16AC-9DF7-4CB9A90F472C}"/>
                </a:ext>
              </a:extLst>
            </p:cNvPr>
            <p:cNvSpPr txBox="1"/>
            <p:nvPr/>
          </p:nvSpPr>
          <p:spPr>
            <a:xfrm>
              <a:off x="7379400" y="2089480"/>
              <a:ext cx="2100151" cy="6418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spc="165" dirty="0">
                  <a:solidFill>
                    <a:schemeClr val="bg1"/>
                  </a:solidFill>
                  <a:latin typeface="Calibri"/>
                  <a:cs typeface="Calibri"/>
                </a:rPr>
                <a:t>External Builder </a:t>
              </a:r>
            </a:p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spc="165" dirty="0">
                  <a:solidFill>
                    <a:schemeClr val="bg1"/>
                  </a:solidFill>
                  <a:latin typeface="Calibri"/>
                  <a:cs typeface="Calibri"/>
                </a:rPr>
                <a:t>Nodes</a:t>
              </a:r>
              <a:endParaRPr sz="20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24BE275D-B9B4-981F-597A-BA1FA658CC2A}"/>
                </a:ext>
              </a:extLst>
            </p:cNvPr>
            <p:cNvSpPr/>
            <p:nvPr/>
          </p:nvSpPr>
          <p:spPr>
            <a:xfrm>
              <a:off x="7762999" y="2790786"/>
              <a:ext cx="1249045" cy="1172845"/>
            </a:xfrm>
            <a:custGeom>
              <a:avLst/>
              <a:gdLst/>
              <a:ahLst/>
              <a:cxnLst/>
              <a:rect l="l" t="t" r="r" b="b"/>
              <a:pathLst>
                <a:path w="1249045" h="1172845">
                  <a:moveTo>
                    <a:pt x="574535" y="648703"/>
                  </a:moveTo>
                  <a:lnTo>
                    <a:pt x="507923" y="648703"/>
                  </a:lnTo>
                  <a:lnTo>
                    <a:pt x="507923" y="715238"/>
                  </a:lnTo>
                  <a:lnTo>
                    <a:pt x="574535" y="715238"/>
                  </a:lnTo>
                  <a:lnTo>
                    <a:pt x="574535" y="648703"/>
                  </a:lnTo>
                  <a:close/>
                </a:path>
                <a:path w="1249045" h="1172845">
                  <a:moveTo>
                    <a:pt x="574535" y="523951"/>
                  </a:moveTo>
                  <a:lnTo>
                    <a:pt x="507923" y="523951"/>
                  </a:lnTo>
                  <a:lnTo>
                    <a:pt x="507923" y="590486"/>
                  </a:lnTo>
                  <a:lnTo>
                    <a:pt x="574535" y="590486"/>
                  </a:lnTo>
                  <a:lnTo>
                    <a:pt x="574535" y="523951"/>
                  </a:lnTo>
                  <a:close/>
                </a:path>
                <a:path w="1249045" h="1172845">
                  <a:moveTo>
                    <a:pt x="574535" y="200202"/>
                  </a:moveTo>
                  <a:lnTo>
                    <a:pt x="108242" y="200202"/>
                  </a:lnTo>
                  <a:lnTo>
                    <a:pt x="108242" y="275082"/>
                  </a:lnTo>
                  <a:lnTo>
                    <a:pt x="108242" y="341083"/>
                  </a:lnTo>
                  <a:lnTo>
                    <a:pt x="108242" y="1172425"/>
                  </a:lnTo>
                  <a:lnTo>
                    <a:pt x="574535" y="1172425"/>
                  </a:lnTo>
                  <a:lnTo>
                    <a:pt x="574535" y="715505"/>
                  </a:lnTo>
                  <a:lnTo>
                    <a:pt x="183184" y="715505"/>
                  </a:lnTo>
                  <a:lnTo>
                    <a:pt x="183184" y="648233"/>
                  </a:lnTo>
                  <a:lnTo>
                    <a:pt x="574535" y="648233"/>
                  </a:lnTo>
                  <a:lnTo>
                    <a:pt x="574535" y="591121"/>
                  </a:lnTo>
                  <a:lnTo>
                    <a:pt x="183184" y="591121"/>
                  </a:lnTo>
                  <a:lnTo>
                    <a:pt x="183184" y="523849"/>
                  </a:lnTo>
                  <a:lnTo>
                    <a:pt x="574535" y="523849"/>
                  </a:lnTo>
                  <a:lnTo>
                    <a:pt x="574535" y="465734"/>
                  </a:lnTo>
                  <a:lnTo>
                    <a:pt x="574535" y="465467"/>
                  </a:lnTo>
                  <a:lnTo>
                    <a:pt x="574535" y="399465"/>
                  </a:lnTo>
                  <a:lnTo>
                    <a:pt x="574535" y="399211"/>
                  </a:lnTo>
                  <a:lnTo>
                    <a:pt x="574535" y="341083"/>
                  </a:lnTo>
                  <a:lnTo>
                    <a:pt x="507923" y="341083"/>
                  </a:lnTo>
                  <a:lnTo>
                    <a:pt x="507923" y="399465"/>
                  </a:lnTo>
                  <a:lnTo>
                    <a:pt x="507923" y="465467"/>
                  </a:lnTo>
                  <a:lnTo>
                    <a:pt x="183184" y="465467"/>
                  </a:lnTo>
                  <a:lnTo>
                    <a:pt x="183184" y="399465"/>
                  </a:lnTo>
                  <a:lnTo>
                    <a:pt x="507923" y="399465"/>
                  </a:lnTo>
                  <a:lnTo>
                    <a:pt x="507923" y="341083"/>
                  </a:lnTo>
                  <a:lnTo>
                    <a:pt x="183184" y="341083"/>
                  </a:lnTo>
                  <a:lnTo>
                    <a:pt x="183184" y="275082"/>
                  </a:lnTo>
                  <a:lnTo>
                    <a:pt x="507923" y="275082"/>
                  </a:lnTo>
                  <a:lnTo>
                    <a:pt x="507923" y="340995"/>
                  </a:lnTo>
                  <a:lnTo>
                    <a:pt x="574535" y="340995"/>
                  </a:lnTo>
                  <a:lnTo>
                    <a:pt x="574535" y="275082"/>
                  </a:lnTo>
                  <a:lnTo>
                    <a:pt x="574535" y="274447"/>
                  </a:lnTo>
                  <a:lnTo>
                    <a:pt x="574535" y="200202"/>
                  </a:lnTo>
                  <a:close/>
                </a:path>
                <a:path w="1249045" h="1172845">
                  <a:moveTo>
                    <a:pt x="1149096" y="648703"/>
                  </a:moveTo>
                  <a:lnTo>
                    <a:pt x="1074153" y="648703"/>
                  </a:lnTo>
                  <a:lnTo>
                    <a:pt x="1074153" y="715238"/>
                  </a:lnTo>
                  <a:lnTo>
                    <a:pt x="1149096" y="715238"/>
                  </a:lnTo>
                  <a:lnTo>
                    <a:pt x="1149096" y="648703"/>
                  </a:lnTo>
                  <a:close/>
                </a:path>
                <a:path w="1249045" h="1172845">
                  <a:moveTo>
                    <a:pt x="1149096" y="523951"/>
                  </a:moveTo>
                  <a:lnTo>
                    <a:pt x="1074153" y="523951"/>
                  </a:lnTo>
                  <a:lnTo>
                    <a:pt x="1074153" y="590486"/>
                  </a:lnTo>
                  <a:lnTo>
                    <a:pt x="1149096" y="590486"/>
                  </a:lnTo>
                  <a:lnTo>
                    <a:pt x="1149096" y="523951"/>
                  </a:lnTo>
                  <a:close/>
                </a:path>
                <a:path w="1249045" h="1172845">
                  <a:moveTo>
                    <a:pt x="1149096" y="200202"/>
                  </a:moveTo>
                  <a:lnTo>
                    <a:pt x="674458" y="200202"/>
                  </a:lnTo>
                  <a:lnTo>
                    <a:pt x="674458" y="275082"/>
                  </a:lnTo>
                  <a:lnTo>
                    <a:pt x="674458" y="341083"/>
                  </a:lnTo>
                  <a:lnTo>
                    <a:pt x="674458" y="648233"/>
                  </a:lnTo>
                  <a:lnTo>
                    <a:pt x="674471" y="715505"/>
                  </a:lnTo>
                  <a:lnTo>
                    <a:pt x="674471" y="1172425"/>
                  </a:lnTo>
                  <a:lnTo>
                    <a:pt x="1149096" y="1172425"/>
                  </a:lnTo>
                  <a:lnTo>
                    <a:pt x="1149096" y="715505"/>
                  </a:lnTo>
                  <a:lnTo>
                    <a:pt x="749401" y="715505"/>
                  </a:lnTo>
                  <a:lnTo>
                    <a:pt x="749401" y="648233"/>
                  </a:lnTo>
                  <a:lnTo>
                    <a:pt x="1149096" y="648233"/>
                  </a:lnTo>
                  <a:lnTo>
                    <a:pt x="1149096" y="591121"/>
                  </a:lnTo>
                  <a:lnTo>
                    <a:pt x="749401" y="591121"/>
                  </a:lnTo>
                  <a:lnTo>
                    <a:pt x="749401" y="523849"/>
                  </a:lnTo>
                  <a:lnTo>
                    <a:pt x="1149096" y="523849"/>
                  </a:lnTo>
                  <a:lnTo>
                    <a:pt x="1149096" y="465734"/>
                  </a:lnTo>
                  <a:lnTo>
                    <a:pt x="1149096" y="465467"/>
                  </a:lnTo>
                  <a:lnTo>
                    <a:pt x="1149096" y="399465"/>
                  </a:lnTo>
                  <a:lnTo>
                    <a:pt x="1149096" y="399211"/>
                  </a:lnTo>
                  <a:lnTo>
                    <a:pt x="1149096" y="341083"/>
                  </a:lnTo>
                  <a:lnTo>
                    <a:pt x="1074153" y="341083"/>
                  </a:lnTo>
                  <a:lnTo>
                    <a:pt x="1074153" y="399465"/>
                  </a:lnTo>
                  <a:lnTo>
                    <a:pt x="1074153" y="465467"/>
                  </a:lnTo>
                  <a:lnTo>
                    <a:pt x="749401" y="465467"/>
                  </a:lnTo>
                  <a:lnTo>
                    <a:pt x="749401" y="399465"/>
                  </a:lnTo>
                  <a:lnTo>
                    <a:pt x="1074153" y="399465"/>
                  </a:lnTo>
                  <a:lnTo>
                    <a:pt x="1074153" y="341083"/>
                  </a:lnTo>
                  <a:lnTo>
                    <a:pt x="749401" y="341083"/>
                  </a:lnTo>
                  <a:lnTo>
                    <a:pt x="749401" y="275082"/>
                  </a:lnTo>
                  <a:lnTo>
                    <a:pt x="1074153" y="275082"/>
                  </a:lnTo>
                  <a:lnTo>
                    <a:pt x="1074153" y="340995"/>
                  </a:lnTo>
                  <a:lnTo>
                    <a:pt x="1149096" y="340995"/>
                  </a:lnTo>
                  <a:lnTo>
                    <a:pt x="1149096" y="275082"/>
                  </a:lnTo>
                  <a:lnTo>
                    <a:pt x="1149096" y="274447"/>
                  </a:lnTo>
                  <a:lnTo>
                    <a:pt x="1149096" y="200202"/>
                  </a:lnTo>
                  <a:close/>
                </a:path>
                <a:path w="1249045" h="1172845">
                  <a:moveTo>
                    <a:pt x="124904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8089" y="66522"/>
                  </a:lnTo>
                  <a:lnTo>
                    <a:pt x="308089" y="199567"/>
                  </a:lnTo>
                  <a:lnTo>
                    <a:pt x="374700" y="199567"/>
                  </a:lnTo>
                  <a:lnTo>
                    <a:pt x="374700" y="66522"/>
                  </a:lnTo>
                  <a:lnTo>
                    <a:pt x="874306" y="66522"/>
                  </a:lnTo>
                  <a:lnTo>
                    <a:pt x="874306" y="199567"/>
                  </a:lnTo>
                  <a:lnTo>
                    <a:pt x="940943" y="199567"/>
                  </a:lnTo>
                  <a:lnTo>
                    <a:pt x="940943" y="66522"/>
                  </a:lnTo>
                  <a:lnTo>
                    <a:pt x="1249045" y="66522"/>
                  </a:lnTo>
                  <a:lnTo>
                    <a:pt x="1249045" y="0"/>
                  </a:lnTo>
                  <a:close/>
                </a:path>
              </a:pathLst>
            </a:custGeom>
            <a:solidFill>
              <a:srgbClr val="FB99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D3496038-AAEE-63A9-2231-75B65149F64D}"/>
                </a:ext>
              </a:extLst>
            </p:cNvPr>
            <p:cNvSpPr/>
            <p:nvPr/>
          </p:nvSpPr>
          <p:spPr>
            <a:xfrm>
              <a:off x="7762999" y="4543253"/>
              <a:ext cx="1249045" cy="1172845"/>
            </a:xfrm>
            <a:custGeom>
              <a:avLst/>
              <a:gdLst/>
              <a:ahLst/>
              <a:cxnLst/>
              <a:rect l="l" t="t" r="r" b="b"/>
              <a:pathLst>
                <a:path w="1249045" h="1172845">
                  <a:moveTo>
                    <a:pt x="574535" y="648703"/>
                  </a:moveTo>
                  <a:lnTo>
                    <a:pt x="507923" y="648703"/>
                  </a:lnTo>
                  <a:lnTo>
                    <a:pt x="507923" y="715238"/>
                  </a:lnTo>
                  <a:lnTo>
                    <a:pt x="574535" y="715238"/>
                  </a:lnTo>
                  <a:lnTo>
                    <a:pt x="574535" y="648703"/>
                  </a:lnTo>
                  <a:close/>
                </a:path>
                <a:path w="1249045" h="1172845">
                  <a:moveTo>
                    <a:pt x="574535" y="523951"/>
                  </a:moveTo>
                  <a:lnTo>
                    <a:pt x="507923" y="523951"/>
                  </a:lnTo>
                  <a:lnTo>
                    <a:pt x="507923" y="590486"/>
                  </a:lnTo>
                  <a:lnTo>
                    <a:pt x="574535" y="590486"/>
                  </a:lnTo>
                  <a:lnTo>
                    <a:pt x="574535" y="523951"/>
                  </a:lnTo>
                  <a:close/>
                </a:path>
                <a:path w="1249045" h="1172845">
                  <a:moveTo>
                    <a:pt x="574535" y="200202"/>
                  </a:moveTo>
                  <a:lnTo>
                    <a:pt x="108242" y="200202"/>
                  </a:lnTo>
                  <a:lnTo>
                    <a:pt x="108242" y="275082"/>
                  </a:lnTo>
                  <a:lnTo>
                    <a:pt x="108242" y="341083"/>
                  </a:lnTo>
                  <a:lnTo>
                    <a:pt x="108242" y="1172425"/>
                  </a:lnTo>
                  <a:lnTo>
                    <a:pt x="574535" y="1172425"/>
                  </a:lnTo>
                  <a:lnTo>
                    <a:pt x="574535" y="715505"/>
                  </a:lnTo>
                  <a:lnTo>
                    <a:pt x="183184" y="715505"/>
                  </a:lnTo>
                  <a:lnTo>
                    <a:pt x="183184" y="648233"/>
                  </a:lnTo>
                  <a:lnTo>
                    <a:pt x="574535" y="648233"/>
                  </a:lnTo>
                  <a:lnTo>
                    <a:pt x="574535" y="591121"/>
                  </a:lnTo>
                  <a:lnTo>
                    <a:pt x="183184" y="591121"/>
                  </a:lnTo>
                  <a:lnTo>
                    <a:pt x="183184" y="523849"/>
                  </a:lnTo>
                  <a:lnTo>
                    <a:pt x="574535" y="523849"/>
                  </a:lnTo>
                  <a:lnTo>
                    <a:pt x="574535" y="465734"/>
                  </a:lnTo>
                  <a:lnTo>
                    <a:pt x="574535" y="465467"/>
                  </a:lnTo>
                  <a:lnTo>
                    <a:pt x="574535" y="399465"/>
                  </a:lnTo>
                  <a:lnTo>
                    <a:pt x="574535" y="399211"/>
                  </a:lnTo>
                  <a:lnTo>
                    <a:pt x="574535" y="341083"/>
                  </a:lnTo>
                  <a:lnTo>
                    <a:pt x="507923" y="341083"/>
                  </a:lnTo>
                  <a:lnTo>
                    <a:pt x="507923" y="399465"/>
                  </a:lnTo>
                  <a:lnTo>
                    <a:pt x="507923" y="465467"/>
                  </a:lnTo>
                  <a:lnTo>
                    <a:pt x="183184" y="465467"/>
                  </a:lnTo>
                  <a:lnTo>
                    <a:pt x="183184" y="399465"/>
                  </a:lnTo>
                  <a:lnTo>
                    <a:pt x="507923" y="399465"/>
                  </a:lnTo>
                  <a:lnTo>
                    <a:pt x="507923" y="341083"/>
                  </a:lnTo>
                  <a:lnTo>
                    <a:pt x="183184" y="341083"/>
                  </a:lnTo>
                  <a:lnTo>
                    <a:pt x="183184" y="275082"/>
                  </a:lnTo>
                  <a:lnTo>
                    <a:pt x="507923" y="275082"/>
                  </a:lnTo>
                  <a:lnTo>
                    <a:pt x="507923" y="340995"/>
                  </a:lnTo>
                  <a:lnTo>
                    <a:pt x="574535" y="340995"/>
                  </a:lnTo>
                  <a:lnTo>
                    <a:pt x="574535" y="275082"/>
                  </a:lnTo>
                  <a:lnTo>
                    <a:pt x="574535" y="274447"/>
                  </a:lnTo>
                  <a:lnTo>
                    <a:pt x="574535" y="200202"/>
                  </a:lnTo>
                  <a:close/>
                </a:path>
                <a:path w="1249045" h="1172845">
                  <a:moveTo>
                    <a:pt x="1149096" y="648703"/>
                  </a:moveTo>
                  <a:lnTo>
                    <a:pt x="1074153" y="648703"/>
                  </a:lnTo>
                  <a:lnTo>
                    <a:pt x="1074153" y="715238"/>
                  </a:lnTo>
                  <a:lnTo>
                    <a:pt x="1149096" y="715238"/>
                  </a:lnTo>
                  <a:lnTo>
                    <a:pt x="1149096" y="648703"/>
                  </a:lnTo>
                  <a:close/>
                </a:path>
                <a:path w="1249045" h="1172845">
                  <a:moveTo>
                    <a:pt x="1149096" y="523951"/>
                  </a:moveTo>
                  <a:lnTo>
                    <a:pt x="1074153" y="523951"/>
                  </a:lnTo>
                  <a:lnTo>
                    <a:pt x="1074153" y="590486"/>
                  </a:lnTo>
                  <a:lnTo>
                    <a:pt x="1149096" y="590486"/>
                  </a:lnTo>
                  <a:lnTo>
                    <a:pt x="1149096" y="523951"/>
                  </a:lnTo>
                  <a:close/>
                </a:path>
                <a:path w="1249045" h="1172845">
                  <a:moveTo>
                    <a:pt x="1149096" y="200202"/>
                  </a:moveTo>
                  <a:lnTo>
                    <a:pt x="674471" y="200202"/>
                  </a:lnTo>
                  <a:lnTo>
                    <a:pt x="674471" y="275082"/>
                  </a:lnTo>
                  <a:lnTo>
                    <a:pt x="674471" y="341083"/>
                  </a:lnTo>
                  <a:lnTo>
                    <a:pt x="674471" y="1172425"/>
                  </a:lnTo>
                  <a:lnTo>
                    <a:pt x="1149096" y="1172425"/>
                  </a:lnTo>
                  <a:lnTo>
                    <a:pt x="1149096" y="715505"/>
                  </a:lnTo>
                  <a:lnTo>
                    <a:pt x="749401" y="715505"/>
                  </a:lnTo>
                  <a:lnTo>
                    <a:pt x="749401" y="648233"/>
                  </a:lnTo>
                  <a:lnTo>
                    <a:pt x="1149096" y="648233"/>
                  </a:lnTo>
                  <a:lnTo>
                    <a:pt x="1149096" y="591121"/>
                  </a:lnTo>
                  <a:lnTo>
                    <a:pt x="749401" y="591121"/>
                  </a:lnTo>
                  <a:lnTo>
                    <a:pt x="749401" y="523849"/>
                  </a:lnTo>
                  <a:lnTo>
                    <a:pt x="1149096" y="523849"/>
                  </a:lnTo>
                  <a:lnTo>
                    <a:pt x="1149096" y="465734"/>
                  </a:lnTo>
                  <a:lnTo>
                    <a:pt x="1149096" y="465467"/>
                  </a:lnTo>
                  <a:lnTo>
                    <a:pt x="1149096" y="399465"/>
                  </a:lnTo>
                  <a:lnTo>
                    <a:pt x="1149096" y="399211"/>
                  </a:lnTo>
                  <a:lnTo>
                    <a:pt x="1149096" y="341083"/>
                  </a:lnTo>
                  <a:lnTo>
                    <a:pt x="1074153" y="341083"/>
                  </a:lnTo>
                  <a:lnTo>
                    <a:pt x="1074153" y="399465"/>
                  </a:lnTo>
                  <a:lnTo>
                    <a:pt x="1074153" y="465467"/>
                  </a:lnTo>
                  <a:lnTo>
                    <a:pt x="749401" y="465467"/>
                  </a:lnTo>
                  <a:lnTo>
                    <a:pt x="749401" y="399465"/>
                  </a:lnTo>
                  <a:lnTo>
                    <a:pt x="1074153" y="399465"/>
                  </a:lnTo>
                  <a:lnTo>
                    <a:pt x="1074153" y="341083"/>
                  </a:lnTo>
                  <a:lnTo>
                    <a:pt x="749401" y="341083"/>
                  </a:lnTo>
                  <a:lnTo>
                    <a:pt x="749401" y="275082"/>
                  </a:lnTo>
                  <a:lnTo>
                    <a:pt x="1074153" y="275082"/>
                  </a:lnTo>
                  <a:lnTo>
                    <a:pt x="1074153" y="340995"/>
                  </a:lnTo>
                  <a:lnTo>
                    <a:pt x="1149096" y="340995"/>
                  </a:lnTo>
                  <a:lnTo>
                    <a:pt x="1149096" y="275082"/>
                  </a:lnTo>
                  <a:lnTo>
                    <a:pt x="1149096" y="274447"/>
                  </a:lnTo>
                  <a:lnTo>
                    <a:pt x="1149096" y="200202"/>
                  </a:lnTo>
                  <a:close/>
                </a:path>
                <a:path w="1249045" h="1172845">
                  <a:moveTo>
                    <a:pt x="124904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8089" y="66522"/>
                  </a:lnTo>
                  <a:lnTo>
                    <a:pt x="308089" y="199567"/>
                  </a:lnTo>
                  <a:lnTo>
                    <a:pt x="374700" y="199567"/>
                  </a:lnTo>
                  <a:lnTo>
                    <a:pt x="374700" y="66522"/>
                  </a:lnTo>
                  <a:lnTo>
                    <a:pt x="874306" y="66522"/>
                  </a:lnTo>
                  <a:lnTo>
                    <a:pt x="874306" y="199567"/>
                  </a:lnTo>
                  <a:lnTo>
                    <a:pt x="940943" y="199567"/>
                  </a:lnTo>
                  <a:lnTo>
                    <a:pt x="940943" y="66522"/>
                  </a:lnTo>
                  <a:lnTo>
                    <a:pt x="1249045" y="66522"/>
                  </a:lnTo>
                  <a:lnTo>
                    <a:pt x="1249045" y="0"/>
                  </a:lnTo>
                  <a:close/>
                </a:path>
              </a:pathLst>
            </a:custGeom>
            <a:solidFill>
              <a:srgbClr val="FB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2CB95F62-29D6-A8E3-2101-FB445EE5554B}"/>
                </a:ext>
              </a:extLst>
            </p:cNvPr>
            <p:cNvSpPr/>
            <p:nvPr/>
          </p:nvSpPr>
          <p:spPr>
            <a:xfrm>
              <a:off x="271047" y="2346832"/>
              <a:ext cx="4340583" cy="3737888"/>
            </a:xfrm>
            <a:custGeom>
              <a:avLst/>
              <a:gdLst/>
              <a:ahLst/>
              <a:cxnLst/>
              <a:rect l="l" t="t" r="r" b="b"/>
              <a:pathLst>
                <a:path w="2121534" h="1993900">
                  <a:moveTo>
                    <a:pt x="975677" y="340004"/>
                  </a:moveTo>
                  <a:lnTo>
                    <a:pt x="183819" y="340004"/>
                  </a:lnTo>
                  <a:lnTo>
                    <a:pt x="183819" y="467017"/>
                  </a:lnTo>
                  <a:lnTo>
                    <a:pt x="183819" y="580059"/>
                  </a:lnTo>
                  <a:lnTo>
                    <a:pt x="183819" y="1993722"/>
                  </a:lnTo>
                  <a:lnTo>
                    <a:pt x="975677" y="1993722"/>
                  </a:lnTo>
                  <a:lnTo>
                    <a:pt x="975677" y="1216406"/>
                  </a:lnTo>
                  <a:lnTo>
                    <a:pt x="311086" y="1216406"/>
                  </a:lnTo>
                  <a:lnTo>
                    <a:pt x="311086" y="1103363"/>
                  </a:lnTo>
                  <a:lnTo>
                    <a:pt x="862558" y="1103363"/>
                  </a:lnTo>
                  <a:lnTo>
                    <a:pt x="862558" y="1216355"/>
                  </a:lnTo>
                  <a:lnTo>
                    <a:pt x="975677" y="1216355"/>
                  </a:lnTo>
                  <a:lnTo>
                    <a:pt x="975677" y="1103363"/>
                  </a:lnTo>
                  <a:lnTo>
                    <a:pt x="975677" y="1103198"/>
                  </a:lnTo>
                  <a:lnTo>
                    <a:pt x="975677" y="1004290"/>
                  </a:lnTo>
                  <a:lnTo>
                    <a:pt x="311086" y="1004290"/>
                  </a:lnTo>
                  <a:lnTo>
                    <a:pt x="311086" y="891247"/>
                  </a:lnTo>
                  <a:lnTo>
                    <a:pt x="862558" y="891247"/>
                  </a:lnTo>
                  <a:lnTo>
                    <a:pt x="862558" y="1004201"/>
                  </a:lnTo>
                  <a:lnTo>
                    <a:pt x="975677" y="1004201"/>
                  </a:lnTo>
                  <a:lnTo>
                    <a:pt x="975677" y="891247"/>
                  </a:lnTo>
                  <a:lnTo>
                    <a:pt x="975677" y="891044"/>
                  </a:lnTo>
                  <a:lnTo>
                    <a:pt x="975677" y="792175"/>
                  </a:lnTo>
                  <a:lnTo>
                    <a:pt x="311086" y="792175"/>
                  </a:lnTo>
                  <a:lnTo>
                    <a:pt x="311086" y="679132"/>
                  </a:lnTo>
                  <a:lnTo>
                    <a:pt x="862558" y="679132"/>
                  </a:lnTo>
                  <a:lnTo>
                    <a:pt x="862558" y="792048"/>
                  </a:lnTo>
                  <a:lnTo>
                    <a:pt x="975677" y="792048"/>
                  </a:lnTo>
                  <a:lnTo>
                    <a:pt x="975677" y="679132"/>
                  </a:lnTo>
                  <a:lnTo>
                    <a:pt x="975677" y="678903"/>
                  </a:lnTo>
                  <a:lnTo>
                    <a:pt x="975677" y="580059"/>
                  </a:lnTo>
                  <a:lnTo>
                    <a:pt x="311086" y="580059"/>
                  </a:lnTo>
                  <a:lnTo>
                    <a:pt x="311086" y="467017"/>
                  </a:lnTo>
                  <a:lnTo>
                    <a:pt x="862558" y="467017"/>
                  </a:lnTo>
                  <a:lnTo>
                    <a:pt x="862558" y="579907"/>
                  </a:lnTo>
                  <a:lnTo>
                    <a:pt x="975677" y="579907"/>
                  </a:lnTo>
                  <a:lnTo>
                    <a:pt x="975677" y="467017"/>
                  </a:lnTo>
                  <a:lnTo>
                    <a:pt x="975677" y="466737"/>
                  </a:lnTo>
                  <a:lnTo>
                    <a:pt x="975677" y="340004"/>
                  </a:lnTo>
                  <a:close/>
                </a:path>
                <a:path w="2121534" h="1993900">
                  <a:moveTo>
                    <a:pt x="1951367" y="340004"/>
                  </a:moveTo>
                  <a:lnTo>
                    <a:pt x="1145374" y="340004"/>
                  </a:lnTo>
                  <a:lnTo>
                    <a:pt x="1145374" y="467017"/>
                  </a:lnTo>
                  <a:lnTo>
                    <a:pt x="1145374" y="580059"/>
                  </a:lnTo>
                  <a:lnTo>
                    <a:pt x="1145374" y="1993722"/>
                  </a:lnTo>
                  <a:lnTo>
                    <a:pt x="1951367" y="1993722"/>
                  </a:lnTo>
                  <a:lnTo>
                    <a:pt x="1951367" y="1216406"/>
                  </a:lnTo>
                  <a:lnTo>
                    <a:pt x="1272628" y="1216406"/>
                  </a:lnTo>
                  <a:lnTo>
                    <a:pt x="1272628" y="1103363"/>
                  </a:lnTo>
                  <a:lnTo>
                    <a:pt x="1824113" y="1103363"/>
                  </a:lnTo>
                  <a:lnTo>
                    <a:pt x="1824113" y="1216355"/>
                  </a:lnTo>
                  <a:lnTo>
                    <a:pt x="1951367" y="1216355"/>
                  </a:lnTo>
                  <a:lnTo>
                    <a:pt x="1951367" y="1103363"/>
                  </a:lnTo>
                  <a:lnTo>
                    <a:pt x="1951367" y="1103198"/>
                  </a:lnTo>
                  <a:lnTo>
                    <a:pt x="1951367" y="1004290"/>
                  </a:lnTo>
                  <a:lnTo>
                    <a:pt x="1272628" y="1004290"/>
                  </a:lnTo>
                  <a:lnTo>
                    <a:pt x="1272628" y="891247"/>
                  </a:lnTo>
                  <a:lnTo>
                    <a:pt x="1824113" y="891247"/>
                  </a:lnTo>
                  <a:lnTo>
                    <a:pt x="1824113" y="1004201"/>
                  </a:lnTo>
                  <a:lnTo>
                    <a:pt x="1951367" y="1004201"/>
                  </a:lnTo>
                  <a:lnTo>
                    <a:pt x="1951367" y="891247"/>
                  </a:lnTo>
                  <a:lnTo>
                    <a:pt x="1951367" y="891044"/>
                  </a:lnTo>
                  <a:lnTo>
                    <a:pt x="1951367" y="792175"/>
                  </a:lnTo>
                  <a:lnTo>
                    <a:pt x="1272628" y="792175"/>
                  </a:lnTo>
                  <a:lnTo>
                    <a:pt x="1272628" y="679132"/>
                  </a:lnTo>
                  <a:lnTo>
                    <a:pt x="1824113" y="679132"/>
                  </a:lnTo>
                  <a:lnTo>
                    <a:pt x="1824113" y="792048"/>
                  </a:lnTo>
                  <a:lnTo>
                    <a:pt x="1951367" y="792048"/>
                  </a:lnTo>
                  <a:lnTo>
                    <a:pt x="1951367" y="679132"/>
                  </a:lnTo>
                  <a:lnTo>
                    <a:pt x="1951367" y="678903"/>
                  </a:lnTo>
                  <a:lnTo>
                    <a:pt x="1951367" y="580059"/>
                  </a:lnTo>
                  <a:lnTo>
                    <a:pt x="1272628" y="580059"/>
                  </a:lnTo>
                  <a:lnTo>
                    <a:pt x="1272628" y="467017"/>
                  </a:lnTo>
                  <a:lnTo>
                    <a:pt x="1824113" y="467017"/>
                  </a:lnTo>
                  <a:lnTo>
                    <a:pt x="1824113" y="579907"/>
                  </a:lnTo>
                  <a:lnTo>
                    <a:pt x="1951367" y="579907"/>
                  </a:lnTo>
                  <a:lnTo>
                    <a:pt x="1951367" y="467017"/>
                  </a:lnTo>
                  <a:lnTo>
                    <a:pt x="1951367" y="466737"/>
                  </a:lnTo>
                  <a:lnTo>
                    <a:pt x="1951367" y="340004"/>
                  </a:lnTo>
                  <a:close/>
                </a:path>
                <a:path w="2121534" h="1993900">
                  <a:moveTo>
                    <a:pt x="2121103" y="0"/>
                  </a:moveTo>
                  <a:lnTo>
                    <a:pt x="0" y="0"/>
                  </a:lnTo>
                  <a:lnTo>
                    <a:pt x="0" y="113131"/>
                  </a:lnTo>
                  <a:lnTo>
                    <a:pt x="523201" y="113131"/>
                  </a:lnTo>
                  <a:lnTo>
                    <a:pt x="523201" y="339382"/>
                  </a:lnTo>
                  <a:lnTo>
                    <a:pt x="636320" y="339382"/>
                  </a:lnTo>
                  <a:lnTo>
                    <a:pt x="636320" y="113131"/>
                  </a:lnTo>
                  <a:lnTo>
                    <a:pt x="1484731" y="113131"/>
                  </a:lnTo>
                  <a:lnTo>
                    <a:pt x="1484731" y="339382"/>
                  </a:lnTo>
                  <a:lnTo>
                    <a:pt x="1597901" y="339382"/>
                  </a:lnTo>
                  <a:lnTo>
                    <a:pt x="1597901" y="113131"/>
                  </a:lnTo>
                  <a:lnTo>
                    <a:pt x="2121103" y="113131"/>
                  </a:lnTo>
                  <a:lnTo>
                    <a:pt x="21211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381AC0DC-4100-F53B-D2B2-3C202F14D53D}"/>
                </a:ext>
              </a:extLst>
            </p:cNvPr>
            <p:cNvSpPr/>
            <p:nvPr/>
          </p:nvSpPr>
          <p:spPr>
            <a:xfrm>
              <a:off x="5562600" y="2790786"/>
              <a:ext cx="1249045" cy="1172845"/>
            </a:xfrm>
            <a:custGeom>
              <a:avLst/>
              <a:gdLst/>
              <a:ahLst/>
              <a:cxnLst/>
              <a:rect l="l" t="t" r="r" b="b"/>
              <a:pathLst>
                <a:path w="1249045" h="1172845">
                  <a:moveTo>
                    <a:pt x="574535" y="648703"/>
                  </a:moveTo>
                  <a:lnTo>
                    <a:pt x="507923" y="648703"/>
                  </a:lnTo>
                  <a:lnTo>
                    <a:pt x="507923" y="715238"/>
                  </a:lnTo>
                  <a:lnTo>
                    <a:pt x="574535" y="715238"/>
                  </a:lnTo>
                  <a:lnTo>
                    <a:pt x="574535" y="648703"/>
                  </a:lnTo>
                  <a:close/>
                </a:path>
                <a:path w="1249045" h="1172845">
                  <a:moveTo>
                    <a:pt x="574535" y="523951"/>
                  </a:moveTo>
                  <a:lnTo>
                    <a:pt x="507923" y="523951"/>
                  </a:lnTo>
                  <a:lnTo>
                    <a:pt x="507923" y="590486"/>
                  </a:lnTo>
                  <a:lnTo>
                    <a:pt x="574535" y="590486"/>
                  </a:lnTo>
                  <a:lnTo>
                    <a:pt x="574535" y="523951"/>
                  </a:lnTo>
                  <a:close/>
                </a:path>
                <a:path w="1249045" h="1172845">
                  <a:moveTo>
                    <a:pt x="574535" y="200202"/>
                  </a:moveTo>
                  <a:lnTo>
                    <a:pt x="108242" y="200202"/>
                  </a:lnTo>
                  <a:lnTo>
                    <a:pt x="108242" y="275082"/>
                  </a:lnTo>
                  <a:lnTo>
                    <a:pt x="108242" y="341083"/>
                  </a:lnTo>
                  <a:lnTo>
                    <a:pt x="108242" y="1172425"/>
                  </a:lnTo>
                  <a:lnTo>
                    <a:pt x="574535" y="1172425"/>
                  </a:lnTo>
                  <a:lnTo>
                    <a:pt x="574535" y="715505"/>
                  </a:lnTo>
                  <a:lnTo>
                    <a:pt x="183184" y="715505"/>
                  </a:lnTo>
                  <a:lnTo>
                    <a:pt x="183184" y="648233"/>
                  </a:lnTo>
                  <a:lnTo>
                    <a:pt x="574535" y="648233"/>
                  </a:lnTo>
                  <a:lnTo>
                    <a:pt x="574535" y="591121"/>
                  </a:lnTo>
                  <a:lnTo>
                    <a:pt x="183184" y="591121"/>
                  </a:lnTo>
                  <a:lnTo>
                    <a:pt x="183184" y="523849"/>
                  </a:lnTo>
                  <a:lnTo>
                    <a:pt x="574535" y="523849"/>
                  </a:lnTo>
                  <a:lnTo>
                    <a:pt x="574535" y="465734"/>
                  </a:lnTo>
                  <a:lnTo>
                    <a:pt x="574535" y="465467"/>
                  </a:lnTo>
                  <a:lnTo>
                    <a:pt x="574535" y="399465"/>
                  </a:lnTo>
                  <a:lnTo>
                    <a:pt x="574535" y="399211"/>
                  </a:lnTo>
                  <a:lnTo>
                    <a:pt x="574535" y="341083"/>
                  </a:lnTo>
                  <a:lnTo>
                    <a:pt x="507923" y="341083"/>
                  </a:lnTo>
                  <a:lnTo>
                    <a:pt x="507923" y="399465"/>
                  </a:lnTo>
                  <a:lnTo>
                    <a:pt x="507923" y="465467"/>
                  </a:lnTo>
                  <a:lnTo>
                    <a:pt x="183184" y="465467"/>
                  </a:lnTo>
                  <a:lnTo>
                    <a:pt x="183184" y="399465"/>
                  </a:lnTo>
                  <a:lnTo>
                    <a:pt x="507923" y="399465"/>
                  </a:lnTo>
                  <a:lnTo>
                    <a:pt x="507923" y="341083"/>
                  </a:lnTo>
                  <a:lnTo>
                    <a:pt x="183184" y="341083"/>
                  </a:lnTo>
                  <a:lnTo>
                    <a:pt x="183184" y="275082"/>
                  </a:lnTo>
                  <a:lnTo>
                    <a:pt x="507923" y="275082"/>
                  </a:lnTo>
                  <a:lnTo>
                    <a:pt x="507923" y="340995"/>
                  </a:lnTo>
                  <a:lnTo>
                    <a:pt x="574535" y="340995"/>
                  </a:lnTo>
                  <a:lnTo>
                    <a:pt x="574535" y="275082"/>
                  </a:lnTo>
                  <a:lnTo>
                    <a:pt x="574535" y="274447"/>
                  </a:lnTo>
                  <a:lnTo>
                    <a:pt x="574535" y="200202"/>
                  </a:lnTo>
                  <a:close/>
                </a:path>
                <a:path w="1249045" h="1172845">
                  <a:moveTo>
                    <a:pt x="1149096" y="648703"/>
                  </a:moveTo>
                  <a:lnTo>
                    <a:pt x="1074153" y="648703"/>
                  </a:lnTo>
                  <a:lnTo>
                    <a:pt x="1074153" y="715238"/>
                  </a:lnTo>
                  <a:lnTo>
                    <a:pt x="1149096" y="715238"/>
                  </a:lnTo>
                  <a:lnTo>
                    <a:pt x="1149096" y="648703"/>
                  </a:lnTo>
                  <a:close/>
                </a:path>
                <a:path w="1249045" h="1172845">
                  <a:moveTo>
                    <a:pt x="1149096" y="523951"/>
                  </a:moveTo>
                  <a:lnTo>
                    <a:pt x="1074153" y="523951"/>
                  </a:lnTo>
                  <a:lnTo>
                    <a:pt x="1074153" y="590486"/>
                  </a:lnTo>
                  <a:lnTo>
                    <a:pt x="1149096" y="590486"/>
                  </a:lnTo>
                  <a:lnTo>
                    <a:pt x="1149096" y="523951"/>
                  </a:lnTo>
                  <a:close/>
                </a:path>
                <a:path w="1249045" h="1172845">
                  <a:moveTo>
                    <a:pt x="1149096" y="200202"/>
                  </a:moveTo>
                  <a:lnTo>
                    <a:pt x="674458" y="200202"/>
                  </a:lnTo>
                  <a:lnTo>
                    <a:pt x="674458" y="275082"/>
                  </a:lnTo>
                  <a:lnTo>
                    <a:pt x="674458" y="341083"/>
                  </a:lnTo>
                  <a:lnTo>
                    <a:pt x="674458" y="648233"/>
                  </a:lnTo>
                  <a:lnTo>
                    <a:pt x="674471" y="715505"/>
                  </a:lnTo>
                  <a:lnTo>
                    <a:pt x="674471" y="1172425"/>
                  </a:lnTo>
                  <a:lnTo>
                    <a:pt x="1149096" y="1172425"/>
                  </a:lnTo>
                  <a:lnTo>
                    <a:pt x="1149096" y="715505"/>
                  </a:lnTo>
                  <a:lnTo>
                    <a:pt x="749401" y="715505"/>
                  </a:lnTo>
                  <a:lnTo>
                    <a:pt x="749401" y="648233"/>
                  </a:lnTo>
                  <a:lnTo>
                    <a:pt x="1149096" y="648233"/>
                  </a:lnTo>
                  <a:lnTo>
                    <a:pt x="1149096" y="591121"/>
                  </a:lnTo>
                  <a:lnTo>
                    <a:pt x="749401" y="591121"/>
                  </a:lnTo>
                  <a:lnTo>
                    <a:pt x="749401" y="523849"/>
                  </a:lnTo>
                  <a:lnTo>
                    <a:pt x="1149096" y="523849"/>
                  </a:lnTo>
                  <a:lnTo>
                    <a:pt x="1149096" y="465734"/>
                  </a:lnTo>
                  <a:lnTo>
                    <a:pt x="1149096" y="465467"/>
                  </a:lnTo>
                  <a:lnTo>
                    <a:pt x="1149096" y="399465"/>
                  </a:lnTo>
                  <a:lnTo>
                    <a:pt x="1149096" y="399211"/>
                  </a:lnTo>
                  <a:lnTo>
                    <a:pt x="1149096" y="341083"/>
                  </a:lnTo>
                  <a:lnTo>
                    <a:pt x="1074153" y="341083"/>
                  </a:lnTo>
                  <a:lnTo>
                    <a:pt x="1074153" y="399465"/>
                  </a:lnTo>
                  <a:lnTo>
                    <a:pt x="1074153" y="465467"/>
                  </a:lnTo>
                  <a:lnTo>
                    <a:pt x="749401" y="465467"/>
                  </a:lnTo>
                  <a:lnTo>
                    <a:pt x="749401" y="399465"/>
                  </a:lnTo>
                  <a:lnTo>
                    <a:pt x="1074153" y="399465"/>
                  </a:lnTo>
                  <a:lnTo>
                    <a:pt x="1074153" y="341083"/>
                  </a:lnTo>
                  <a:lnTo>
                    <a:pt x="749401" y="341083"/>
                  </a:lnTo>
                  <a:lnTo>
                    <a:pt x="749401" y="275082"/>
                  </a:lnTo>
                  <a:lnTo>
                    <a:pt x="1074153" y="275082"/>
                  </a:lnTo>
                  <a:lnTo>
                    <a:pt x="1074153" y="340995"/>
                  </a:lnTo>
                  <a:lnTo>
                    <a:pt x="1149096" y="340995"/>
                  </a:lnTo>
                  <a:lnTo>
                    <a:pt x="1149096" y="275082"/>
                  </a:lnTo>
                  <a:lnTo>
                    <a:pt x="1149096" y="274447"/>
                  </a:lnTo>
                  <a:lnTo>
                    <a:pt x="1149096" y="200202"/>
                  </a:lnTo>
                  <a:close/>
                </a:path>
                <a:path w="1249045" h="1172845">
                  <a:moveTo>
                    <a:pt x="124904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8089" y="66522"/>
                  </a:lnTo>
                  <a:lnTo>
                    <a:pt x="308089" y="199567"/>
                  </a:lnTo>
                  <a:lnTo>
                    <a:pt x="374700" y="199567"/>
                  </a:lnTo>
                  <a:lnTo>
                    <a:pt x="374700" y="66522"/>
                  </a:lnTo>
                  <a:lnTo>
                    <a:pt x="874306" y="66522"/>
                  </a:lnTo>
                  <a:lnTo>
                    <a:pt x="874306" y="199567"/>
                  </a:lnTo>
                  <a:lnTo>
                    <a:pt x="940943" y="199567"/>
                  </a:lnTo>
                  <a:lnTo>
                    <a:pt x="940943" y="66522"/>
                  </a:lnTo>
                  <a:lnTo>
                    <a:pt x="1249045" y="66522"/>
                  </a:lnTo>
                  <a:lnTo>
                    <a:pt x="124904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0">
              <a:extLst>
                <a:ext uri="{FF2B5EF4-FFF2-40B4-BE49-F238E27FC236}">
                  <a16:creationId xmlns:a16="http://schemas.microsoft.com/office/drawing/2014/main" id="{00DFC5DA-90AF-519E-D68C-C951D7053EC5}"/>
                </a:ext>
              </a:extLst>
            </p:cNvPr>
            <p:cNvSpPr txBox="1"/>
            <p:nvPr/>
          </p:nvSpPr>
          <p:spPr>
            <a:xfrm>
              <a:off x="5503888" y="2316523"/>
              <a:ext cx="1612201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spc="165" dirty="0">
                  <a:solidFill>
                    <a:schemeClr val="bg1"/>
                  </a:solidFill>
                  <a:latin typeface="Calibri"/>
                  <a:cs typeface="Calibri"/>
                </a:rPr>
                <a:t>Login Node</a:t>
              </a:r>
              <a:endParaRPr sz="20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ABB66AC5-23ED-0175-3445-EF1AC7E58B98}"/>
                </a:ext>
              </a:extLst>
            </p:cNvPr>
            <p:cNvSpPr txBox="1"/>
            <p:nvPr/>
          </p:nvSpPr>
          <p:spPr>
            <a:xfrm>
              <a:off x="1697646" y="2025590"/>
              <a:ext cx="1981200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spc="165" dirty="0">
                  <a:solidFill>
                    <a:schemeClr val="bg1"/>
                  </a:solidFill>
                  <a:latin typeface="Calibri"/>
                  <a:cs typeface="Calibri"/>
                </a:rPr>
                <a:t>Secure System</a:t>
              </a:r>
              <a:endParaRPr sz="20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B2FBE537-D760-18C5-099B-C17A0F21C177}"/>
                </a:ext>
              </a:extLst>
            </p:cNvPr>
            <p:cNvSpPr/>
            <p:nvPr/>
          </p:nvSpPr>
          <p:spPr bwMode="ltGray">
            <a:xfrm>
              <a:off x="9753600" y="3657600"/>
              <a:ext cx="2030413" cy="1219200"/>
            </a:xfrm>
            <a:prstGeom prst="cloud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Stored Data 39">
              <a:extLst>
                <a:ext uri="{FF2B5EF4-FFF2-40B4-BE49-F238E27FC236}">
                  <a16:creationId xmlns:a16="http://schemas.microsoft.com/office/drawing/2014/main" id="{41EB51DE-4062-928C-48DF-377D64D0CEC7}"/>
                </a:ext>
              </a:extLst>
            </p:cNvPr>
            <p:cNvSpPr/>
            <p:nvPr/>
          </p:nvSpPr>
          <p:spPr bwMode="ltGray">
            <a:xfrm>
              <a:off x="5386417" y="4876800"/>
              <a:ext cx="1728045" cy="790747"/>
            </a:xfrm>
            <a:prstGeom prst="flowChartOnlineStorag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4C9BC-6BFA-FFC9-2D3E-D305D5AF8952}"/>
                </a:ext>
              </a:extLst>
            </p:cNvPr>
            <p:cNvCxnSpPr>
              <a:cxnSpLocks/>
            </p:cNvCxnSpPr>
            <p:nvPr/>
          </p:nvCxnSpPr>
          <p:spPr>
            <a:xfrm>
              <a:off x="5067801" y="1988340"/>
              <a:ext cx="0" cy="4313471"/>
            </a:xfrm>
            <a:prstGeom prst="line">
              <a:avLst/>
            </a:prstGeom>
            <a:ln w="571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7D357F06-83D2-B517-C635-8FA5FDA1F599}"/>
                </a:ext>
              </a:extLst>
            </p:cNvPr>
            <p:cNvCxnSpPr/>
            <p:nvPr/>
          </p:nvCxnSpPr>
          <p:spPr>
            <a:xfrm rot="10800000" flipV="1">
              <a:off x="4326245" y="3377207"/>
              <a:ext cx="1201794" cy="1166045"/>
            </a:xfrm>
            <a:prstGeom prst="curvedConnector3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2ADEA34E-52AA-200F-5043-37453C5B3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7084" y="3032249"/>
              <a:ext cx="983529" cy="39675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A984E9B4-9DEB-4836-C4F4-2F7D1009BC4D}"/>
                </a:ext>
              </a:extLst>
            </p:cNvPr>
            <p:cNvCxnSpPr/>
            <p:nvPr/>
          </p:nvCxnSpPr>
          <p:spPr>
            <a:xfrm>
              <a:off x="9012044" y="3373808"/>
              <a:ext cx="1046356" cy="418708"/>
            </a:xfrm>
            <a:prstGeom prst="curvedConnector3">
              <a:avLst/>
            </a:prstGeom>
            <a:ln w="5715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C59EA77D-81A2-FB5F-CAAD-0CAA2E1CC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661" y="4776177"/>
              <a:ext cx="1003739" cy="495996"/>
            </a:xfrm>
            <a:prstGeom prst="curvedConnector3">
              <a:avLst/>
            </a:prstGeom>
            <a:ln w="5715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E2F41-D876-53B4-D7FB-2BCD6636EDF1}"/>
                </a:ext>
              </a:extLst>
            </p:cNvPr>
            <p:cNvSpPr txBox="1"/>
            <p:nvPr/>
          </p:nvSpPr>
          <p:spPr>
            <a:xfrm flipH="1">
              <a:off x="5593478" y="5251621"/>
              <a:ext cx="313052" cy="4571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0000" tIns="90000" rIns="90000" bIns="90000" rtlCol="0" anchor="ctr" anchorCtr="0">
              <a:noAutofit/>
            </a:bodyPr>
            <a:lstStyle/>
            <a:p>
              <a:pPr marL="0" indent="0">
                <a:lnSpc>
                  <a:spcPct val="90000"/>
                </a:lnSpc>
                <a:spcBef>
                  <a:spcPts val="400"/>
                </a:spcBef>
                <a:buFont typeface="MetricHPE" panose="020B0503030202060203" pitchFamily="34" charset="0"/>
                <a:buNone/>
              </a:pPr>
              <a:r>
                <a:rPr lang="en-US" dirty="0">
                  <a:solidFill>
                    <a:schemeClr val="bg1"/>
                  </a:solidFill>
                </a:rPr>
                <a:t>File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System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C7205017-5309-6DF1-8492-580D961EC8AE}"/>
                </a:ext>
              </a:extLst>
            </p:cNvPr>
            <p:cNvCxnSpPr>
              <a:cxnSpLocks/>
            </p:cNvCxnSpPr>
            <p:nvPr/>
          </p:nvCxnSpPr>
          <p:spPr>
            <a:xfrm>
              <a:off x="6716643" y="3979438"/>
              <a:ext cx="1139375" cy="97385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2FA5FA1A-A9EE-7780-EF15-369C66935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85546" y="4748721"/>
              <a:ext cx="939720" cy="593527"/>
            </a:xfrm>
            <a:prstGeom prst="curvedConnector3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5040D797-A11F-2C7E-57F6-52BD6ECA9923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10800000" flipV="1">
              <a:off x="6250440" y="3373806"/>
              <a:ext cx="1605580" cy="1502994"/>
            </a:xfrm>
            <a:prstGeom prst="curved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5B4B0C20-A5D3-8AE6-C343-23B1E0CDB2F9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rot="10800000" flipV="1">
              <a:off x="6826455" y="5272170"/>
              <a:ext cx="1064124" cy="3"/>
            </a:xfrm>
            <a:prstGeom prst="curvedConnector3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BA1B03-CDD4-66D8-2D91-478F64339020}"/>
                </a:ext>
              </a:extLst>
            </p:cNvPr>
            <p:cNvSpPr txBox="1"/>
            <p:nvPr/>
          </p:nvSpPr>
          <p:spPr>
            <a:xfrm rot="10800000" flipV="1">
              <a:off x="10317892" y="4154568"/>
              <a:ext cx="884964" cy="47368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0000" tIns="90000" rIns="90000" bIns="90000" rtlCol="0" anchor="ctr" anchorCtr="0">
              <a:noAutofit/>
            </a:bodyPr>
            <a:lstStyle/>
            <a:p>
              <a:pPr marL="0" indent="0" algn="ctr">
                <a:lnSpc>
                  <a:spcPct val="90000"/>
                </a:lnSpc>
                <a:spcBef>
                  <a:spcPts val="400"/>
                </a:spcBef>
                <a:buFont typeface="MetricHPE" panose="020B0503030202060203" pitchFamily="34" charset="0"/>
                <a:buNone/>
              </a:pPr>
              <a:r>
                <a:rPr lang="en-US" dirty="0">
                  <a:solidFill>
                    <a:schemeClr val="bg1"/>
                  </a:solidFill>
                </a:rPr>
                <a:t>External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1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Key Takeaways</a:t>
            </a:r>
            <a:endParaRPr lang="en-US" sz="4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499616"/>
            <a:ext cx="11367643" cy="480219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Bring together the key stakeholders to formulate a “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Standard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” recipe format for your organization and systems​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Have a consistent method for the generation of recipes across all groups in the organization​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Ensure that the recipes are consistent with different container technologies​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Simplify the process of creating 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Dockerfiles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and container images​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Work with HPC container developers to provide a simplified build and deployment methods​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Think of building a structure out of Lego blocks, they need to fit together</a:t>
            </a:r>
            <a:endParaRPr lang="en-US" sz="2800" b="1" i="1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469900" lvl="1" algn="just">
              <a:spcBef>
                <a:spcPts val="1200"/>
              </a:spcBef>
              <a:tabLst>
                <a:tab pos="241300" algn="l"/>
              </a:tabLst>
            </a:pPr>
            <a:endParaRPr lang="en-US" sz="2400" spc="110" dirty="0">
              <a:solidFill>
                <a:srgbClr val="52525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5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Key Takeaways</a:t>
            </a:r>
            <a:endParaRPr lang="en-US" sz="44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499616"/>
            <a:ext cx="11367643" cy="480219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Build containers from recipes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Easier to replicate, modify and verify​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Easier to produce workflow and system specific containers​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Generate containers with smaller memory footprints​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ability to generate performance portable containers based on the specific hardware &amp; software setup of the system​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Minimal space required for storing recipes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Use existing verified 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recipes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to create new recipes and container images​</a:t>
            </a:r>
            <a:endParaRPr lang="en-US" sz="3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Think about cooking or baking, it’s very difficult to remove an ingredient from cake or meal​</a:t>
            </a:r>
            <a:endParaRPr lang="en-US" sz="2800" b="1" i="1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469900" lvl="1" algn="just">
              <a:spcBef>
                <a:spcPts val="1200"/>
              </a:spcBef>
              <a:tabLst>
                <a:tab pos="241300" algn="l"/>
              </a:tabLst>
            </a:pPr>
            <a:endParaRPr lang="en-US" sz="2400" spc="110" dirty="0">
              <a:solidFill>
                <a:srgbClr val="525252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8E45B-EE22-CCFB-03CC-94151C0421C0}"/>
              </a:ext>
            </a:extLst>
          </p:cNvPr>
          <p:cNvSpPr txBox="1"/>
          <p:nvPr/>
        </p:nvSpPr>
        <p:spPr>
          <a:xfrm>
            <a:off x="10349948" y="6692348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9B7A2-8DDC-B04B-C2F0-5BC9B7639973}"/>
              </a:ext>
            </a:extLst>
          </p:cNvPr>
          <p:cNvSpPr txBox="1"/>
          <p:nvPr/>
        </p:nvSpPr>
        <p:spPr>
          <a:xfrm>
            <a:off x="9962707" y="6677247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Secure Workloads &amp; Confidential Computing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965688"/>
            <a:ext cx="11367643" cy="473172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We want to ensure that nobody with access to the HPC system can examine the unencrypted data​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Becoming more important with the medical community who want to use HPC resources to process data faster​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Becoming more important for industry and workloads that run in the cloud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data must remain encrypted and only decrypted within the secure encrypted enclave (container runtime)​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containerized secure workflows are often difficult to configure and impact performance negatively 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3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C346B-754B-D666-D34C-BA7AEFB50DD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5B5C76-EDC1-A3A5-890C-13EB7C316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419"/>
          <a:stretch/>
        </p:blipFill>
        <p:spPr>
          <a:xfrm>
            <a:off x="397565" y="965688"/>
            <a:ext cx="4511078" cy="4088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D51864-EB01-2F94-1720-C4CA776D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Secure (HPCS)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3F254-1B1C-7B2E-FF17-2BD1EBB4C0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5" r="1213"/>
          <a:stretch/>
        </p:blipFill>
        <p:spPr>
          <a:xfrm>
            <a:off x="5194851" y="965688"/>
            <a:ext cx="6692349" cy="352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507AD-3ACC-C67E-6F9C-D92CD8DEE8C7}"/>
              </a:ext>
            </a:extLst>
          </p:cNvPr>
          <p:cNvSpPr txBox="1"/>
          <p:nvPr/>
        </p:nvSpPr>
        <p:spPr>
          <a:xfrm>
            <a:off x="5194851" y="4510771"/>
            <a:ext cx="6520070" cy="166886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Encrypted containers without root access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Workload attestation &amp; identity management (SPIRE)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End-to-end encryption for ALL data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Zero-trust model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K8 based for an easy and modulable 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EADC2-0159-5828-61E4-CA986975ECB9}"/>
              </a:ext>
            </a:extLst>
          </p:cNvPr>
          <p:cNvSpPr txBox="1"/>
          <p:nvPr/>
        </p:nvSpPr>
        <p:spPr>
          <a:xfrm>
            <a:off x="397565" y="5345201"/>
            <a:ext cx="4511078" cy="78413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Architecture for secure HPC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cscfi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hpcs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D3122-D428-8BCB-9B9D-FB2CF883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4A08F-D9AF-5B14-4DE7-5178FD9ED40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E4B425-9679-1402-9ED0-4032EB17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620514" cy="401362"/>
          </a:xfrm>
        </p:spPr>
        <p:txBody>
          <a:bodyPr/>
          <a:lstStyle/>
          <a:p>
            <a:r>
              <a:rPr lang="en-US" dirty="0"/>
              <a:t>Performance impact for memory encryption in confidential computing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73D1A0-BC84-87BD-1F5E-F32E88AB3BF7}"/>
              </a:ext>
            </a:extLst>
          </p:cNvPr>
          <p:cNvSpPr txBox="1"/>
          <p:nvPr/>
        </p:nvSpPr>
        <p:spPr>
          <a:xfrm>
            <a:off x="6792686" y="1436913"/>
            <a:ext cx="5399314" cy="469242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b="1" dirty="0">
                <a:solidFill>
                  <a:schemeClr val="bg1"/>
                </a:solidFill>
                <a:latin typeface="+mj-lt"/>
              </a:rPr>
              <a:t>VM configuration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sz="1600" dirty="0">
                <a:solidFill>
                  <a:schemeClr val="bg1"/>
                </a:solidFill>
                <a:latin typeface="+mj-lt"/>
              </a:rPr>
              <a:t>  - 12 core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sz="1600" dirty="0">
                <a:solidFill>
                  <a:schemeClr val="bg1"/>
                </a:solidFill>
                <a:latin typeface="+mj-lt"/>
              </a:rPr>
              <a:t>  - 256 GB allocated RAM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sz="1600" dirty="0">
                <a:solidFill>
                  <a:schemeClr val="bg1"/>
                </a:solidFill>
                <a:latin typeface="+mj-lt"/>
              </a:rPr>
              <a:t>  - Rocky Linux 9.4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sz="1600" dirty="0">
                <a:solidFill>
                  <a:schemeClr val="bg1"/>
                </a:solidFill>
                <a:latin typeface="+mj-lt"/>
              </a:rPr>
              <a:t>  - Kernel 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6.10.0-snp-guest</a:t>
            </a:r>
            <a:endParaRPr lang="en-FR" sz="16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FR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b="1" dirty="0">
                <a:solidFill>
                  <a:schemeClr val="bg1"/>
                </a:solidFill>
                <a:latin typeface="+mj-lt"/>
              </a:rPr>
              <a:t>For Stream 5.10 copy benchmark: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GB" sz="1600" dirty="0">
                <a:solidFill>
                  <a:schemeClr val="bg1"/>
                </a:solidFill>
                <a:latin typeface="+mj-lt"/>
              </a:rPr>
              <a:t>export OMP_PLACES=0:12:1</a:t>
            </a:r>
            <a:endParaRPr lang="en-FR" sz="16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GB" sz="1600" dirty="0">
                <a:solidFill>
                  <a:schemeClr val="bg1"/>
                </a:solidFill>
                <a:latin typeface="+mj-lt"/>
              </a:rPr>
              <a:t>export OMP_NUM_THREADS=12</a:t>
            </a:r>
            <a:endParaRPr lang="en-FR" sz="16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FR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FR" b="1" dirty="0">
                <a:solidFill>
                  <a:schemeClr val="bg1"/>
                </a:solidFill>
                <a:latin typeface="+mj-lt"/>
              </a:rPr>
              <a:t>Performance impact: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FR" dirty="0">
                <a:solidFill>
                  <a:schemeClr val="bg1"/>
                </a:solidFill>
                <a:latin typeface="+mj-lt"/>
              </a:rPr>
              <a:t>  - TSME on host: </a:t>
            </a:r>
            <a:r>
              <a:rPr lang="en-FR" b="1" dirty="0">
                <a:solidFill>
                  <a:schemeClr val="bg1"/>
                </a:solidFill>
                <a:latin typeface="+mj-lt"/>
              </a:rPr>
              <a:t>1.4%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dirty="0">
                <a:solidFill>
                  <a:schemeClr val="bg1"/>
                </a:solidFill>
                <a:latin typeface="+mj-lt"/>
              </a:rPr>
              <a:t>  - Non-encypted VM, with SEV enabled on host: </a:t>
            </a:r>
            <a:r>
              <a:rPr lang="en-FR" b="1" dirty="0">
                <a:solidFill>
                  <a:schemeClr val="bg1"/>
                </a:solidFill>
                <a:latin typeface="+mj-lt"/>
              </a:rPr>
              <a:t>1%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dirty="0">
                <a:solidFill>
                  <a:schemeClr val="bg1"/>
                </a:solidFill>
                <a:latin typeface="+mj-lt"/>
              </a:rPr>
              <a:t>  - SEV-ES: </a:t>
            </a:r>
            <a:r>
              <a:rPr lang="en-FR" b="1" dirty="0">
                <a:solidFill>
                  <a:schemeClr val="bg1"/>
                </a:solidFill>
                <a:latin typeface="+mj-lt"/>
              </a:rPr>
              <a:t>2%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FR" dirty="0">
                <a:solidFill>
                  <a:schemeClr val="bg1"/>
                </a:solidFill>
                <a:latin typeface="+mj-lt"/>
              </a:rPr>
              <a:t>  - SEV-SNP</a:t>
            </a:r>
            <a:r>
              <a:rPr lang="en-FR">
                <a:solidFill>
                  <a:schemeClr val="bg1"/>
                </a:solidFill>
                <a:latin typeface="+mj-lt"/>
              </a:rPr>
              <a:t>: </a:t>
            </a:r>
            <a:r>
              <a:rPr lang="en-FR" b="1">
                <a:solidFill>
                  <a:schemeClr val="bg1"/>
                </a:solidFill>
                <a:latin typeface="+mj-lt"/>
              </a:rPr>
              <a:t>10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  <a:r>
              <a:rPr lang="en-FR" b="1">
                <a:solidFill>
                  <a:schemeClr val="bg1"/>
                </a:solidFill>
                <a:latin typeface="+mj-lt"/>
              </a:rPr>
              <a:t>4</a:t>
            </a:r>
            <a:r>
              <a:rPr lang="en-FR" b="1" dirty="0">
                <a:solidFill>
                  <a:schemeClr val="bg1"/>
                </a:solidFill>
                <a:latin typeface="+mj-lt"/>
              </a:rPr>
              <a:t>%</a:t>
            </a:r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FR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FA2BD9-DEE8-B1F6-5F45-AEAFE46B0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602685"/>
              </p:ext>
            </p:extLst>
          </p:nvPr>
        </p:nvGraphicFramePr>
        <p:xfrm>
          <a:off x="0" y="1436912"/>
          <a:ext cx="6722347" cy="4692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904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 err="1">
                <a:effectLst/>
                <a:latin typeface="MetricHPE" panose="020B0503030202060203" pitchFamily="34" charset="77"/>
              </a:rPr>
              <a:t>AutoTuning</a:t>
            </a:r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 HPC applications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547446"/>
            <a:ext cx="11367643" cy="414996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system specific build environments and tools within a container​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Enable building and executing of application on nodes with a minimal OS, which don’t support source code compilation (missing header files)​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Submit a job that builds and tests multiple different compilation configurations for the application to find the best configuration for CPU’s &amp; GPU’s​</a:t>
            </a:r>
          </a:p>
          <a:p>
            <a:pPr algn="just" rtl="0" fontAlgn="base"/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Automatic Tuning of HPC Applications: The Periscope Tuning Framework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40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Distributed AI Workflows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965688"/>
            <a:ext cx="11367643" cy="473172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containerized AI frameworks with MPI support​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Enable the AI workload to be executed across 100's or 1000's of compute nodes​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Containers provides a mechanism to run different AI workflows and software versions on a system without worrying about compatibility issues​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sz="1800" b="1" i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/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"Deploying Scientific Al Networks at Petaflop Scale on Secure Large Scale HPC Production Systems with Containers"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endParaRPr lang="en-US" sz="1800" b="1" i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/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"Deploying AI frameworks on secure HPC systems with containers"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9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What do we want to do?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547446"/>
            <a:ext cx="11367643" cy="414996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Provide containerized software to the community​</a:t>
            </a:r>
            <a:endParaRPr lang="en-US" sz="4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Provide a mechanism for users to modify the containers​</a:t>
            </a:r>
            <a:endParaRPr lang="en-US" sz="4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Provide a simplified mechanism to easily extend the containers​</a:t>
            </a:r>
            <a:endParaRPr lang="en-US" sz="4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Provide verified container recipes to the community​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Provide a simplified container build process by working with the developers of the container technologies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a 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standardized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recipes for all group to use across an organization</a:t>
            </a:r>
          </a:p>
          <a:p>
            <a:pPr algn="l" rtl="0" fontAlgn="base"/>
            <a:r>
              <a:rPr lang="en-US" sz="3200" b="1" dirty="0">
                <a:solidFill>
                  <a:srgbClr val="01A982"/>
                </a:solidFill>
                <a:latin typeface="Calibri" panose="020F0502020204030204" pitchFamily="34" charset="0"/>
              </a:rPr>
              <a:t>Develop a How-To guide as a community resource </a:t>
            </a:r>
            <a:r>
              <a:rPr lang="en-US" sz="3200" b="1" i="0" u="none" strike="noStrike" dirty="0">
                <a:solidFill>
                  <a:srgbClr val="01A982"/>
                </a:solidFill>
                <a:effectLst/>
                <a:latin typeface="Calibri" panose="020F0502020204030204" pitchFamily="34" charset="0"/>
              </a:rPr>
              <a:t>​to help others.</a:t>
            </a:r>
          </a:p>
          <a:p>
            <a:pPr algn="ctr" rtl="0" fontAlgn="base"/>
            <a:r>
              <a:rPr lang="en-US" sz="3200" b="1" dirty="0">
                <a:solidFill>
                  <a:srgbClr val="01A982"/>
                </a:solidFill>
                <a:latin typeface="Calibri" panose="020F0502020204030204" pitchFamily="34" charset="0"/>
              </a:rPr>
              <a:t>The guide will evolve over time</a:t>
            </a:r>
            <a:endParaRPr lang="en-US" sz="3200" b="1" i="0" u="none" strike="noStrike" dirty="0">
              <a:solidFill>
                <a:srgbClr val="01A98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5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Quantum Computing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965688"/>
            <a:ext cx="11367643" cy="473172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algn="just" rtl="0" fontAlgn="base"/>
            <a:r>
              <a:rPr lang="en-US" sz="3200" b="1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QuantEx</a:t>
            </a:r>
            <a:r>
              <a:rPr lang="en-US" sz="32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project, PRACE Horizon 2020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just" rtl="0" fontAlgn="base"/>
            <a:endParaRPr lang="en-US" sz="2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a mechanism to deploy the 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QuantEx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distributed quantum simulator on various production and experimental HPC systems​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Executed on Intel x86, AMD x86, Arm ThunderX2, Arm A64FX, IBM Power9 and Nvidia V100 GPU’s​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Developed in Julia with MPI and profiled using LIKWID​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Executed on up to 320 nodes of Kay, ICHEC​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94DB59-2993-41B8-AA2D-A95E6BF6D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david.kenneth.brayford@hpe.com</a:t>
            </a:r>
            <a:endParaRPr lang="en-US" dirty="0"/>
          </a:p>
        </p:txBody>
      </p:sp>
      <p:pic>
        <p:nvPicPr>
          <p:cNvPr id="5" name="Picture 4" descr="A picture containing text, screenshot, font, stitch&#10;&#10;Description automatically generated">
            <a:extLst>
              <a:ext uri="{FF2B5EF4-FFF2-40B4-BE49-F238E27FC236}">
                <a16:creationId xmlns:a16="http://schemas.microsoft.com/office/drawing/2014/main" id="{93B4CD4E-0442-3F43-0089-D9D19FAE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11" y="538663"/>
            <a:ext cx="5384883" cy="53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95" dirty="0"/>
              <a:t>Extensible</a:t>
            </a:r>
            <a:r>
              <a:rPr lang="en-US" sz="3200" spc="70" dirty="0"/>
              <a:t> </a:t>
            </a:r>
            <a:r>
              <a:rPr lang="en-US" sz="3200" spc="215" dirty="0"/>
              <a:t>HPC</a:t>
            </a:r>
            <a:r>
              <a:rPr lang="en-US" sz="3200" spc="60" dirty="0"/>
              <a:t> </a:t>
            </a:r>
            <a:r>
              <a:rPr lang="en-US" sz="3200" spc="85" dirty="0"/>
              <a:t>Containers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4A3BE48-8C62-BBBB-8CE6-B4F508D1B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04638"/>
          </a:xfrm>
        </p:spPr>
        <p:txBody>
          <a:bodyPr/>
          <a:lstStyle/>
          <a:p>
            <a:pPr marL="0" indent="0">
              <a:buNone/>
            </a:pPr>
            <a:r>
              <a:rPr lang="en-US" sz="2400" spc="195" dirty="0">
                <a:latin typeface="Calibri"/>
                <a:cs typeface="Calibri"/>
              </a:rPr>
              <a:t>The</a:t>
            </a:r>
            <a:r>
              <a:rPr lang="en-US" sz="2400" spc="75" dirty="0">
                <a:latin typeface="Calibri"/>
                <a:cs typeface="Calibri"/>
              </a:rPr>
              <a:t> </a:t>
            </a:r>
            <a:r>
              <a:rPr lang="en-US" sz="2400" spc="100" dirty="0">
                <a:latin typeface="Calibri"/>
                <a:cs typeface="Calibri"/>
              </a:rPr>
              <a:t>ability</a:t>
            </a:r>
            <a:r>
              <a:rPr lang="en-US" sz="2400" spc="65" dirty="0">
                <a:latin typeface="Calibri"/>
                <a:cs typeface="Calibri"/>
              </a:rPr>
              <a:t> </a:t>
            </a:r>
            <a:r>
              <a:rPr lang="en-US" sz="2400" spc="95" dirty="0">
                <a:latin typeface="Calibri"/>
                <a:cs typeface="Calibri"/>
              </a:rPr>
              <a:t>to combine and</a:t>
            </a:r>
            <a:r>
              <a:rPr lang="en-US" sz="2400" spc="65" dirty="0">
                <a:latin typeface="Calibri"/>
                <a:cs typeface="Calibri"/>
              </a:rPr>
              <a:t> </a:t>
            </a:r>
            <a:r>
              <a:rPr lang="en-US" sz="2400" spc="95" dirty="0">
                <a:latin typeface="Calibri"/>
                <a:cs typeface="Calibri"/>
              </a:rPr>
              <a:t>transition multiple</a:t>
            </a:r>
            <a:r>
              <a:rPr lang="en-US" sz="2400" spc="75" dirty="0">
                <a:latin typeface="Calibri"/>
                <a:cs typeface="Calibri"/>
              </a:rPr>
              <a:t> </a:t>
            </a:r>
            <a:r>
              <a:rPr lang="en-US" sz="2400" spc="114" dirty="0">
                <a:latin typeface="Calibri"/>
                <a:cs typeface="Calibri"/>
              </a:rPr>
              <a:t>workflows</a:t>
            </a:r>
            <a:r>
              <a:rPr lang="en-US" sz="2400" spc="85" dirty="0">
                <a:latin typeface="Calibri"/>
                <a:cs typeface="Calibri"/>
              </a:rPr>
              <a:t> </a:t>
            </a:r>
            <a:r>
              <a:rPr lang="en-US" sz="2400" spc="120" dirty="0">
                <a:latin typeface="Calibri"/>
                <a:cs typeface="Calibri"/>
              </a:rPr>
              <a:t>from</a:t>
            </a:r>
            <a:r>
              <a:rPr lang="en-US" sz="2400" spc="90" dirty="0">
                <a:latin typeface="Calibri"/>
                <a:cs typeface="Calibri"/>
              </a:rPr>
              <a:t> </a:t>
            </a:r>
            <a:r>
              <a:rPr lang="en-US" sz="2400" b="1" spc="165" dirty="0">
                <a:latin typeface="Calibri"/>
                <a:cs typeface="Calibri"/>
              </a:rPr>
              <a:t>different groups</a:t>
            </a:r>
            <a:r>
              <a:rPr lang="en-US" sz="2400" b="1" spc="60" dirty="0">
                <a:latin typeface="Calibri"/>
                <a:cs typeface="Calibri"/>
              </a:rPr>
              <a:t> </a:t>
            </a:r>
            <a:r>
              <a:rPr lang="en-US" sz="2400" b="1" spc="110" dirty="0">
                <a:latin typeface="Calibri"/>
                <a:cs typeface="Calibri"/>
              </a:rPr>
              <a:t>to</a:t>
            </a:r>
            <a:r>
              <a:rPr lang="en-US" sz="2400" b="1" spc="75" dirty="0">
                <a:latin typeface="Calibri"/>
                <a:cs typeface="Calibri"/>
              </a:rPr>
              <a:t> </a:t>
            </a:r>
            <a:r>
              <a:rPr lang="en-US" sz="2400" b="1" spc="150" dirty="0">
                <a:latin typeface="Calibri"/>
                <a:cs typeface="Calibri"/>
              </a:rPr>
              <a:t>HPC systems</a:t>
            </a:r>
            <a:r>
              <a:rPr lang="en-US" sz="2400" b="1" dirty="0">
                <a:latin typeface="Calibri"/>
                <a:cs typeface="Calibri"/>
              </a:rPr>
              <a:t> </a:t>
            </a:r>
            <a:r>
              <a:rPr lang="en-US" sz="2400" b="1" spc="105" dirty="0">
                <a:latin typeface="Calibri"/>
                <a:cs typeface="Calibri"/>
              </a:rPr>
              <a:t>in an extensible way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24B437-A87F-3797-2554-18EA589B4157}"/>
              </a:ext>
            </a:extLst>
          </p:cNvPr>
          <p:cNvGrpSpPr/>
          <p:nvPr/>
        </p:nvGrpSpPr>
        <p:grpSpPr>
          <a:xfrm>
            <a:off x="381599" y="1828800"/>
            <a:ext cx="11209896" cy="4375070"/>
            <a:chOff x="304804" y="1824871"/>
            <a:chExt cx="11305752" cy="4451270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88E16412-4AD8-FD30-C305-A44074CE02F0}"/>
                </a:ext>
              </a:extLst>
            </p:cNvPr>
            <p:cNvSpPr/>
            <p:nvPr/>
          </p:nvSpPr>
          <p:spPr>
            <a:xfrm>
              <a:off x="642531" y="2896233"/>
              <a:ext cx="3538854" cy="1167765"/>
            </a:xfrm>
            <a:custGeom>
              <a:avLst/>
              <a:gdLst/>
              <a:ahLst/>
              <a:cxnLst/>
              <a:rect l="l" t="t" r="r" b="b"/>
              <a:pathLst>
                <a:path w="3538854" h="1167764">
                  <a:moveTo>
                    <a:pt x="1716849" y="219481"/>
                  </a:moveTo>
                  <a:lnTo>
                    <a:pt x="1657350" y="219481"/>
                  </a:lnTo>
                  <a:lnTo>
                    <a:pt x="1657350" y="349199"/>
                  </a:lnTo>
                  <a:lnTo>
                    <a:pt x="1657350" y="399084"/>
                  </a:lnTo>
                  <a:lnTo>
                    <a:pt x="1657350" y="448970"/>
                  </a:lnTo>
                  <a:lnTo>
                    <a:pt x="1657350" y="498856"/>
                  </a:lnTo>
                  <a:lnTo>
                    <a:pt x="1488655" y="498856"/>
                  </a:lnTo>
                  <a:lnTo>
                    <a:pt x="1488655" y="1017714"/>
                  </a:lnTo>
                  <a:lnTo>
                    <a:pt x="1486636" y="1032370"/>
                  </a:lnTo>
                  <a:lnTo>
                    <a:pt x="1479956" y="1045159"/>
                  </a:lnTo>
                  <a:lnTo>
                    <a:pt x="1467688" y="1054201"/>
                  </a:lnTo>
                  <a:lnTo>
                    <a:pt x="1448904" y="1057630"/>
                  </a:lnTo>
                  <a:lnTo>
                    <a:pt x="1434325" y="1054201"/>
                  </a:lnTo>
                  <a:lnTo>
                    <a:pt x="1421638" y="1045159"/>
                  </a:lnTo>
                  <a:lnTo>
                    <a:pt x="1412671" y="1032370"/>
                  </a:lnTo>
                  <a:lnTo>
                    <a:pt x="1409268" y="1017714"/>
                  </a:lnTo>
                  <a:lnTo>
                    <a:pt x="1412671" y="1003058"/>
                  </a:lnTo>
                  <a:lnTo>
                    <a:pt x="1448904" y="977811"/>
                  </a:lnTo>
                  <a:lnTo>
                    <a:pt x="1486636" y="1003058"/>
                  </a:lnTo>
                  <a:lnTo>
                    <a:pt x="1488655" y="1017714"/>
                  </a:lnTo>
                  <a:lnTo>
                    <a:pt x="1488655" y="498856"/>
                  </a:lnTo>
                  <a:lnTo>
                    <a:pt x="1429029" y="498856"/>
                  </a:lnTo>
                  <a:lnTo>
                    <a:pt x="1429029" y="448970"/>
                  </a:lnTo>
                  <a:lnTo>
                    <a:pt x="1657350" y="448970"/>
                  </a:lnTo>
                  <a:lnTo>
                    <a:pt x="1657350" y="399084"/>
                  </a:lnTo>
                  <a:lnTo>
                    <a:pt x="1429029" y="399084"/>
                  </a:lnTo>
                  <a:lnTo>
                    <a:pt x="1429029" y="349199"/>
                  </a:lnTo>
                  <a:lnTo>
                    <a:pt x="1657350" y="349199"/>
                  </a:lnTo>
                  <a:lnTo>
                    <a:pt x="1657350" y="219481"/>
                  </a:lnTo>
                  <a:lnTo>
                    <a:pt x="1429029" y="219481"/>
                  </a:lnTo>
                  <a:lnTo>
                    <a:pt x="1429029" y="79794"/>
                  </a:lnTo>
                  <a:lnTo>
                    <a:pt x="1429029" y="0"/>
                  </a:lnTo>
                  <a:lnTo>
                    <a:pt x="1349654" y="0"/>
                  </a:lnTo>
                  <a:lnTo>
                    <a:pt x="1349654" y="79794"/>
                  </a:lnTo>
                  <a:lnTo>
                    <a:pt x="1349654" y="858062"/>
                  </a:lnTo>
                  <a:lnTo>
                    <a:pt x="79400" y="858062"/>
                  </a:lnTo>
                  <a:lnTo>
                    <a:pt x="79400" y="79794"/>
                  </a:lnTo>
                  <a:lnTo>
                    <a:pt x="1349654" y="79794"/>
                  </a:lnTo>
                  <a:lnTo>
                    <a:pt x="1349654" y="0"/>
                  </a:lnTo>
                  <a:lnTo>
                    <a:pt x="0" y="0"/>
                  </a:lnTo>
                  <a:lnTo>
                    <a:pt x="0" y="937895"/>
                  </a:lnTo>
                  <a:lnTo>
                    <a:pt x="545833" y="937895"/>
                  </a:lnTo>
                  <a:lnTo>
                    <a:pt x="545833" y="1087564"/>
                  </a:lnTo>
                  <a:lnTo>
                    <a:pt x="357263" y="1087564"/>
                  </a:lnTo>
                  <a:lnTo>
                    <a:pt x="357263" y="1167384"/>
                  </a:lnTo>
                  <a:lnTo>
                    <a:pt x="1071803" y="1167384"/>
                  </a:lnTo>
                  <a:lnTo>
                    <a:pt x="1071803" y="1087564"/>
                  </a:lnTo>
                  <a:lnTo>
                    <a:pt x="893165" y="1087564"/>
                  </a:lnTo>
                  <a:lnTo>
                    <a:pt x="893165" y="937895"/>
                  </a:lnTo>
                  <a:lnTo>
                    <a:pt x="1190891" y="937895"/>
                  </a:lnTo>
                  <a:lnTo>
                    <a:pt x="1190891" y="1167384"/>
                  </a:lnTo>
                  <a:lnTo>
                    <a:pt x="1716849" y="1167384"/>
                  </a:lnTo>
                  <a:lnTo>
                    <a:pt x="1716849" y="349199"/>
                  </a:lnTo>
                  <a:lnTo>
                    <a:pt x="1716849" y="219481"/>
                  </a:lnTo>
                  <a:close/>
                </a:path>
                <a:path w="3538854" h="1167764">
                  <a:moveTo>
                    <a:pt x="3538690" y="635088"/>
                  </a:moveTo>
                  <a:lnTo>
                    <a:pt x="3462490" y="596988"/>
                  </a:lnTo>
                  <a:lnTo>
                    <a:pt x="3310090" y="520788"/>
                  </a:lnTo>
                  <a:lnTo>
                    <a:pt x="3310090" y="596988"/>
                  </a:lnTo>
                  <a:lnTo>
                    <a:pt x="2552789" y="596988"/>
                  </a:lnTo>
                  <a:lnTo>
                    <a:pt x="2552789" y="673188"/>
                  </a:lnTo>
                  <a:lnTo>
                    <a:pt x="3310090" y="673188"/>
                  </a:lnTo>
                  <a:lnTo>
                    <a:pt x="3310090" y="749388"/>
                  </a:lnTo>
                  <a:lnTo>
                    <a:pt x="3462477" y="673188"/>
                  </a:lnTo>
                  <a:lnTo>
                    <a:pt x="3538690" y="635088"/>
                  </a:lnTo>
                  <a:close/>
                </a:path>
              </a:pathLst>
            </a:custGeom>
            <a:solidFill>
              <a:srgbClr val="01A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A938181B-672A-92FC-647D-843FB9B4F65A}"/>
                </a:ext>
              </a:extLst>
            </p:cNvPr>
            <p:cNvSpPr/>
            <p:nvPr/>
          </p:nvSpPr>
          <p:spPr>
            <a:xfrm>
              <a:off x="4481411" y="2895611"/>
              <a:ext cx="1247775" cy="1172845"/>
            </a:xfrm>
            <a:custGeom>
              <a:avLst/>
              <a:gdLst/>
              <a:ahLst/>
              <a:cxnLst/>
              <a:rect l="l" t="t" r="r" b="b"/>
              <a:pathLst>
                <a:path w="1247775" h="1172845">
                  <a:moveTo>
                    <a:pt x="573836" y="523951"/>
                  </a:moveTo>
                  <a:lnTo>
                    <a:pt x="507301" y="523951"/>
                  </a:lnTo>
                  <a:lnTo>
                    <a:pt x="507301" y="590486"/>
                  </a:lnTo>
                  <a:lnTo>
                    <a:pt x="573836" y="590486"/>
                  </a:lnTo>
                  <a:lnTo>
                    <a:pt x="573836" y="523951"/>
                  </a:lnTo>
                  <a:close/>
                </a:path>
                <a:path w="1247775" h="1172845">
                  <a:moveTo>
                    <a:pt x="573836" y="399211"/>
                  </a:moveTo>
                  <a:lnTo>
                    <a:pt x="507301" y="399211"/>
                  </a:lnTo>
                  <a:lnTo>
                    <a:pt x="507301" y="465734"/>
                  </a:lnTo>
                  <a:lnTo>
                    <a:pt x="573836" y="465734"/>
                  </a:lnTo>
                  <a:lnTo>
                    <a:pt x="573836" y="399211"/>
                  </a:lnTo>
                  <a:close/>
                </a:path>
                <a:path w="1247775" h="1172845">
                  <a:moveTo>
                    <a:pt x="573836" y="199593"/>
                  </a:moveTo>
                  <a:lnTo>
                    <a:pt x="507301" y="199593"/>
                  </a:lnTo>
                  <a:lnTo>
                    <a:pt x="507301" y="274523"/>
                  </a:lnTo>
                  <a:lnTo>
                    <a:pt x="507301" y="340563"/>
                  </a:lnTo>
                  <a:lnTo>
                    <a:pt x="182956" y="340563"/>
                  </a:lnTo>
                  <a:lnTo>
                    <a:pt x="182956" y="274523"/>
                  </a:lnTo>
                  <a:lnTo>
                    <a:pt x="507301" y="274523"/>
                  </a:lnTo>
                  <a:lnTo>
                    <a:pt x="507301" y="199593"/>
                  </a:lnTo>
                  <a:lnTo>
                    <a:pt x="108102" y="199593"/>
                  </a:lnTo>
                  <a:lnTo>
                    <a:pt x="108102" y="274523"/>
                  </a:lnTo>
                  <a:lnTo>
                    <a:pt x="108102" y="340563"/>
                  </a:lnTo>
                  <a:lnTo>
                    <a:pt x="108102" y="1172413"/>
                  </a:lnTo>
                  <a:lnTo>
                    <a:pt x="573836" y="1172413"/>
                  </a:lnTo>
                  <a:lnTo>
                    <a:pt x="573836" y="590753"/>
                  </a:lnTo>
                  <a:lnTo>
                    <a:pt x="507301" y="590753"/>
                  </a:lnTo>
                  <a:lnTo>
                    <a:pt x="507301" y="649173"/>
                  </a:lnTo>
                  <a:lnTo>
                    <a:pt x="507301" y="715213"/>
                  </a:lnTo>
                  <a:lnTo>
                    <a:pt x="182956" y="715213"/>
                  </a:lnTo>
                  <a:lnTo>
                    <a:pt x="182956" y="649173"/>
                  </a:lnTo>
                  <a:lnTo>
                    <a:pt x="507301" y="649173"/>
                  </a:lnTo>
                  <a:lnTo>
                    <a:pt x="507301" y="590753"/>
                  </a:lnTo>
                  <a:lnTo>
                    <a:pt x="182956" y="590753"/>
                  </a:lnTo>
                  <a:lnTo>
                    <a:pt x="182956" y="523443"/>
                  </a:lnTo>
                  <a:lnTo>
                    <a:pt x="573836" y="523443"/>
                  </a:lnTo>
                  <a:lnTo>
                    <a:pt x="573836" y="466293"/>
                  </a:lnTo>
                  <a:lnTo>
                    <a:pt x="182956" y="466293"/>
                  </a:lnTo>
                  <a:lnTo>
                    <a:pt x="182956" y="398983"/>
                  </a:lnTo>
                  <a:lnTo>
                    <a:pt x="573836" y="398983"/>
                  </a:lnTo>
                  <a:lnTo>
                    <a:pt x="573836" y="340995"/>
                  </a:lnTo>
                  <a:lnTo>
                    <a:pt x="573836" y="340563"/>
                  </a:lnTo>
                  <a:lnTo>
                    <a:pt x="573836" y="274523"/>
                  </a:lnTo>
                  <a:lnTo>
                    <a:pt x="573836" y="199593"/>
                  </a:lnTo>
                  <a:close/>
                </a:path>
                <a:path w="1247775" h="1172845">
                  <a:moveTo>
                    <a:pt x="1147673" y="523951"/>
                  </a:moveTo>
                  <a:lnTo>
                    <a:pt x="1072819" y="523951"/>
                  </a:lnTo>
                  <a:lnTo>
                    <a:pt x="1072819" y="590486"/>
                  </a:lnTo>
                  <a:lnTo>
                    <a:pt x="1147673" y="590486"/>
                  </a:lnTo>
                  <a:lnTo>
                    <a:pt x="1147673" y="523951"/>
                  </a:lnTo>
                  <a:close/>
                </a:path>
                <a:path w="1247775" h="1172845">
                  <a:moveTo>
                    <a:pt x="1147673" y="399211"/>
                  </a:moveTo>
                  <a:lnTo>
                    <a:pt x="1072819" y="399211"/>
                  </a:lnTo>
                  <a:lnTo>
                    <a:pt x="1072819" y="465734"/>
                  </a:lnTo>
                  <a:lnTo>
                    <a:pt x="1147673" y="465734"/>
                  </a:lnTo>
                  <a:lnTo>
                    <a:pt x="1147673" y="399211"/>
                  </a:lnTo>
                  <a:close/>
                </a:path>
                <a:path w="1247775" h="1172845">
                  <a:moveTo>
                    <a:pt x="1147673" y="199593"/>
                  </a:moveTo>
                  <a:lnTo>
                    <a:pt x="1072819" y="199593"/>
                  </a:lnTo>
                  <a:lnTo>
                    <a:pt x="1072819" y="274523"/>
                  </a:lnTo>
                  <a:lnTo>
                    <a:pt x="1072819" y="340563"/>
                  </a:lnTo>
                  <a:lnTo>
                    <a:pt x="748474" y="340563"/>
                  </a:lnTo>
                  <a:lnTo>
                    <a:pt x="748474" y="274523"/>
                  </a:lnTo>
                  <a:lnTo>
                    <a:pt x="1072819" y="274523"/>
                  </a:lnTo>
                  <a:lnTo>
                    <a:pt x="1072819" y="199593"/>
                  </a:lnTo>
                  <a:lnTo>
                    <a:pt x="673633" y="199593"/>
                  </a:lnTo>
                  <a:lnTo>
                    <a:pt x="673633" y="274523"/>
                  </a:lnTo>
                  <a:lnTo>
                    <a:pt x="673633" y="340563"/>
                  </a:lnTo>
                  <a:lnTo>
                    <a:pt x="673633" y="1172413"/>
                  </a:lnTo>
                  <a:lnTo>
                    <a:pt x="1147673" y="1172413"/>
                  </a:lnTo>
                  <a:lnTo>
                    <a:pt x="1147673" y="590753"/>
                  </a:lnTo>
                  <a:lnTo>
                    <a:pt x="1072819" y="590753"/>
                  </a:lnTo>
                  <a:lnTo>
                    <a:pt x="1072819" y="649173"/>
                  </a:lnTo>
                  <a:lnTo>
                    <a:pt x="1072819" y="715213"/>
                  </a:lnTo>
                  <a:lnTo>
                    <a:pt x="748474" y="715213"/>
                  </a:lnTo>
                  <a:lnTo>
                    <a:pt x="748474" y="649173"/>
                  </a:lnTo>
                  <a:lnTo>
                    <a:pt x="1072819" y="649173"/>
                  </a:lnTo>
                  <a:lnTo>
                    <a:pt x="1072819" y="590753"/>
                  </a:lnTo>
                  <a:lnTo>
                    <a:pt x="748474" y="590753"/>
                  </a:lnTo>
                  <a:lnTo>
                    <a:pt x="748474" y="523443"/>
                  </a:lnTo>
                  <a:lnTo>
                    <a:pt x="1147673" y="523443"/>
                  </a:lnTo>
                  <a:lnTo>
                    <a:pt x="1147673" y="466293"/>
                  </a:lnTo>
                  <a:lnTo>
                    <a:pt x="748474" y="466293"/>
                  </a:lnTo>
                  <a:lnTo>
                    <a:pt x="748474" y="398983"/>
                  </a:lnTo>
                  <a:lnTo>
                    <a:pt x="1147673" y="398983"/>
                  </a:lnTo>
                  <a:lnTo>
                    <a:pt x="1147673" y="340995"/>
                  </a:lnTo>
                  <a:lnTo>
                    <a:pt x="1147673" y="340563"/>
                  </a:lnTo>
                  <a:lnTo>
                    <a:pt x="1147673" y="274523"/>
                  </a:lnTo>
                  <a:lnTo>
                    <a:pt x="1147673" y="199593"/>
                  </a:lnTo>
                  <a:close/>
                </a:path>
                <a:path w="1247775" h="1172845">
                  <a:moveTo>
                    <a:pt x="124749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7708" y="66522"/>
                  </a:lnTo>
                  <a:lnTo>
                    <a:pt x="307708" y="199567"/>
                  </a:lnTo>
                  <a:lnTo>
                    <a:pt x="374243" y="199567"/>
                  </a:lnTo>
                  <a:lnTo>
                    <a:pt x="374243" y="66522"/>
                  </a:lnTo>
                  <a:lnTo>
                    <a:pt x="873226" y="66522"/>
                  </a:lnTo>
                  <a:lnTo>
                    <a:pt x="873226" y="199567"/>
                  </a:lnTo>
                  <a:lnTo>
                    <a:pt x="939787" y="199567"/>
                  </a:lnTo>
                  <a:lnTo>
                    <a:pt x="939787" y="66522"/>
                  </a:lnTo>
                  <a:lnTo>
                    <a:pt x="1247495" y="66522"/>
                  </a:lnTo>
                  <a:lnTo>
                    <a:pt x="1247495" y="0"/>
                  </a:lnTo>
                  <a:close/>
                </a:path>
              </a:pathLst>
            </a:custGeom>
            <a:solidFill>
              <a:srgbClr val="FB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CC470779-6A5F-2C1E-BE40-7D1C4065B499}"/>
                </a:ext>
              </a:extLst>
            </p:cNvPr>
            <p:cNvSpPr/>
            <p:nvPr/>
          </p:nvSpPr>
          <p:spPr>
            <a:xfrm>
              <a:off x="6124955" y="3477767"/>
              <a:ext cx="986155" cy="228600"/>
            </a:xfrm>
            <a:custGeom>
              <a:avLst/>
              <a:gdLst/>
              <a:ahLst/>
              <a:cxnLst/>
              <a:rect l="l" t="t" r="r" b="b"/>
              <a:pathLst>
                <a:path w="986154" h="228600">
                  <a:moveTo>
                    <a:pt x="757301" y="0"/>
                  </a:moveTo>
                  <a:lnTo>
                    <a:pt x="757301" y="228600"/>
                  </a:lnTo>
                  <a:lnTo>
                    <a:pt x="909701" y="152400"/>
                  </a:lnTo>
                  <a:lnTo>
                    <a:pt x="795401" y="152400"/>
                  </a:lnTo>
                  <a:lnTo>
                    <a:pt x="795401" y="76200"/>
                  </a:lnTo>
                  <a:lnTo>
                    <a:pt x="909701" y="76200"/>
                  </a:lnTo>
                  <a:lnTo>
                    <a:pt x="757301" y="0"/>
                  </a:lnTo>
                  <a:close/>
                </a:path>
                <a:path w="986154" h="228600">
                  <a:moveTo>
                    <a:pt x="757301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757301" y="152400"/>
                  </a:lnTo>
                  <a:lnTo>
                    <a:pt x="757301" y="76200"/>
                  </a:lnTo>
                  <a:close/>
                </a:path>
                <a:path w="986154" h="228600">
                  <a:moveTo>
                    <a:pt x="909701" y="76200"/>
                  </a:moveTo>
                  <a:lnTo>
                    <a:pt x="795401" y="76200"/>
                  </a:lnTo>
                  <a:lnTo>
                    <a:pt x="795401" y="152400"/>
                  </a:lnTo>
                  <a:lnTo>
                    <a:pt x="909701" y="152400"/>
                  </a:lnTo>
                  <a:lnTo>
                    <a:pt x="985901" y="114300"/>
                  </a:lnTo>
                  <a:lnTo>
                    <a:pt x="909701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217906D2-247B-0DD3-6004-23ACA961A820}"/>
                </a:ext>
              </a:extLst>
            </p:cNvPr>
            <p:cNvSpPr/>
            <p:nvPr/>
          </p:nvSpPr>
          <p:spPr>
            <a:xfrm>
              <a:off x="7488771" y="2960928"/>
              <a:ext cx="1249045" cy="1172845"/>
            </a:xfrm>
            <a:custGeom>
              <a:avLst/>
              <a:gdLst/>
              <a:ahLst/>
              <a:cxnLst/>
              <a:rect l="l" t="t" r="r" b="b"/>
              <a:pathLst>
                <a:path w="1249045" h="1172845">
                  <a:moveTo>
                    <a:pt x="574535" y="648703"/>
                  </a:moveTo>
                  <a:lnTo>
                    <a:pt x="507923" y="648703"/>
                  </a:lnTo>
                  <a:lnTo>
                    <a:pt x="507923" y="715238"/>
                  </a:lnTo>
                  <a:lnTo>
                    <a:pt x="574535" y="715238"/>
                  </a:lnTo>
                  <a:lnTo>
                    <a:pt x="574535" y="648703"/>
                  </a:lnTo>
                  <a:close/>
                </a:path>
                <a:path w="1249045" h="1172845">
                  <a:moveTo>
                    <a:pt x="574535" y="523951"/>
                  </a:moveTo>
                  <a:lnTo>
                    <a:pt x="507923" y="523951"/>
                  </a:lnTo>
                  <a:lnTo>
                    <a:pt x="507923" y="590486"/>
                  </a:lnTo>
                  <a:lnTo>
                    <a:pt x="574535" y="590486"/>
                  </a:lnTo>
                  <a:lnTo>
                    <a:pt x="574535" y="523951"/>
                  </a:lnTo>
                  <a:close/>
                </a:path>
                <a:path w="1249045" h="1172845">
                  <a:moveTo>
                    <a:pt x="574535" y="200202"/>
                  </a:moveTo>
                  <a:lnTo>
                    <a:pt x="108242" y="200202"/>
                  </a:lnTo>
                  <a:lnTo>
                    <a:pt x="108242" y="275082"/>
                  </a:lnTo>
                  <a:lnTo>
                    <a:pt x="108242" y="341083"/>
                  </a:lnTo>
                  <a:lnTo>
                    <a:pt x="108242" y="1172425"/>
                  </a:lnTo>
                  <a:lnTo>
                    <a:pt x="574535" y="1172425"/>
                  </a:lnTo>
                  <a:lnTo>
                    <a:pt x="574535" y="715505"/>
                  </a:lnTo>
                  <a:lnTo>
                    <a:pt x="183184" y="715505"/>
                  </a:lnTo>
                  <a:lnTo>
                    <a:pt x="183184" y="648233"/>
                  </a:lnTo>
                  <a:lnTo>
                    <a:pt x="574535" y="648233"/>
                  </a:lnTo>
                  <a:lnTo>
                    <a:pt x="574535" y="591121"/>
                  </a:lnTo>
                  <a:lnTo>
                    <a:pt x="183184" y="591121"/>
                  </a:lnTo>
                  <a:lnTo>
                    <a:pt x="183184" y="523849"/>
                  </a:lnTo>
                  <a:lnTo>
                    <a:pt x="574535" y="523849"/>
                  </a:lnTo>
                  <a:lnTo>
                    <a:pt x="574535" y="465734"/>
                  </a:lnTo>
                  <a:lnTo>
                    <a:pt x="574535" y="465467"/>
                  </a:lnTo>
                  <a:lnTo>
                    <a:pt x="574535" y="399465"/>
                  </a:lnTo>
                  <a:lnTo>
                    <a:pt x="574535" y="399211"/>
                  </a:lnTo>
                  <a:lnTo>
                    <a:pt x="574535" y="341083"/>
                  </a:lnTo>
                  <a:lnTo>
                    <a:pt x="507923" y="341083"/>
                  </a:lnTo>
                  <a:lnTo>
                    <a:pt x="507923" y="399465"/>
                  </a:lnTo>
                  <a:lnTo>
                    <a:pt x="507923" y="465467"/>
                  </a:lnTo>
                  <a:lnTo>
                    <a:pt x="183184" y="465467"/>
                  </a:lnTo>
                  <a:lnTo>
                    <a:pt x="183184" y="399465"/>
                  </a:lnTo>
                  <a:lnTo>
                    <a:pt x="507923" y="399465"/>
                  </a:lnTo>
                  <a:lnTo>
                    <a:pt x="507923" y="341083"/>
                  </a:lnTo>
                  <a:lnTo>
                    <a:pt x="183184" y="341083"/>
                  </a:lnTo>
                  <a:lnTo>
                    <a:pt x="183184" y="275082"/>
                  </a:lnTo>
                  <a:lnTo>
                    <a:pt x="507923" y="275082"/>
                  </a:lnTo>
                  <a:lnTo>
                    <a:pt x="507923" y="340995"/>
                  </a:lnTo>
                  <a:lnTo>
                    <a:pt x="574535" y="340995"/>
                  </a:lnTo>
                  <a:lnTo>
                    <a:pt x="574535" y="275082"/>
                  </a:lnTo>
                  <a:lnTo>
                    <a:pt x="574535" y="274447"/>
                  </a:lnTo>
                  <a:lnTo>
                    <a:pt x="574535" y="200202"/>
                  </a:lnTo>
                  <a:close/>
                </a:path>
                <a:path w="1249045" h="1172845">
                  <a:moveTo>
                    <a:pt x="1149096" y="648703"/>
                  </a:moveTo>
                  <a:lnTo>
                    <a:pt x="1074153" y="648703"/>
                  </a:lnTo>
                  <a:lnTo>
                    <a:pt x="1074153" y="715238"/>
                  </a:lnTo>
                  <a:lnTo>
                    <a:pt x="1149096" y="715238"/>
                  </a:lnTo>
                  <a:lnTo>
                    <a:pt x="1149096" y="648703"/>
                  </a:lnTo>
                  <a:close/>
                </a:path>
                <a:path w="1249045" h="1172845">
                  <a:moveTo>
                    <a:pt x="1149096" y="523951"/>
                  </a:moveTo>
                  <a:lnTo>
                    <a:pt x="1074153" y="523951"/>
                  </a:lnTo>
                  <a:lnTo>
                    <a:pt x="1074153" y="590486"/>
                  </a:lnTo>
                  <a:lnTo>
                    <a:pt x="1149096" y="590486"/>
                  </a:lnTo>
                  <a:lnTo>
                    <a:pt x="1149096" y="523951"/>
                  </a:lnTo>
                  <a:close/>
                </a:path>
                <a:path w="1249045" h="1172845">
                  <a:moveTo>
                    <a:pt x="1149096" y="200202"/>
                  </a:moveTo>
                  <a:lnTo>
                    <a:pt x="674458" y="200202"/>
                  </a:lnTo>
                  <a:lnTo>
                    <a:pt x="674458" y="275082"/>
                  </a:lnTo>
                  <a:lnTo>
                    <a:pt x="674458" y="341083"/>
                  </a:lnTo>
                  <a:lnTo>
                    <a:pt x="674458" y="648233"/>
                  </a:lnTo>
                  <a:lnTo>
                    <a:pt x="674471" y="715505"/>
                  </a:lnTo>
                  <a:lnTo>
                    <a:pt x="674471" y="1172425"/>
                  </a:lnTo>
                  <a:lnTo>
                    <a:pt x="1149096" y="1172425"/>
                  </a:lnTo>
                  <a:lnTo>
                    <a:pt x="1149096" y="715505"/>
                  </a:lnTo>
                  <a:lnTo>
                    <a:pt x="749401" y="715505"/>
                  </a:lnTo>
                  <a:lnTo>
                    <a:pt x="749401" y="648233"/>
                  </a:lnTo>
                  <a:lnTo>
                    <a:pt x="1149096" y="648233"/>
                  </a:lnTo>
                  <a:lnTo>
                    <a:pt x="1149096" y="591121"/>
                  </a:lnTo>
                  <a:lnTo>
                    <a:pt x="749401" y="591121"/>
                  </a:lnTo>
                  <a:lnTo>
                    <a:pt x="749401" y="523849"/>
                  </a:lnTo>
                  <a:lnTo>
                    <a:pt x="1149096" y="523849"/>
                  </a:lnTo>
                  <a:lnTo>
                    <a:pt x="1149096" y="465734"/>
                  </a:lnTo>
                  <a:lnTo>
                    <a:pt x="1149096" y="465467"/>
                  </a:lnTo>
                  <a:lnTo>
                    <a:pt x="1149096" y="399465"/>
                  </a:lnTo>
                  <a:lnTo>
                    <a:pt x="1149096" y="399211"/>
                  </a:lnTo>
                  <a:lnTo>
                    <a:pt x="1149096" y="341083"/>
                  </a:lnTo>
                  <a:lnTo>
                    <a:pt x="1074153" y="341083"/>
                  </a:lnTo>
                  <a:lnTo>
                    <a:pt x="1074153" y="399465"/>
                  </a:lnTo>
                  <a:lnTo>
                    <a:pt x="1074153" y="465467"/>
                  </a:lnTo>
                  <a:lnTo>
                    <a:pt x="749401" y="465467"/>
                  </a:lnTo>
                  <a:lnTo>
                    <a:pt x="749401" y="399465"/>
                  </a:lnTo>
                  <a:lnTo>
                    <a:pt x="1074153" y="399465"/>
                  </a:lnTo>
                  <a:lnTo>
                    <a:pt x="1074153" y="341083"/>
                  </a:lnTo>
                  <a:lnTo>
                    <a:pt x="749401" y="341083"/>
                  </a:lnTo>
                  <a:lnTo>
                    <a:pt x="749401" y="275082"/>
                  </a:lnTo>
                  <a:lnTo>
                    <a:pt x="1074153" y="275082"/>
                  </a:lnTo>
                  <a:lnTo>
                    <a:pt x="1074153" y="340995"/>
                  </a:lnTo>
                  <a:lnTo>
                    <a:pt x="1149096" y="340995"/>
                  </a:lnTo>
                  <a:lnTo>
                    <a:pt x="1149096" y="275082"/>
                  </a:lnTo>
                  <a:lnTo>
                    <a:pt x="1149096" y="274447"/>
                  </a:lnTo>
                  <a:lnTo>
                    <a:pt x="1149096" y="200202"/>
                  </a:lnTo>
                  <a:close/>
                </a:path>
                <a:path w="1249045" h="1172845">
                  <a:moveTo>
                    <a:pt x="124904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8089" y="66522"/>
                  </a:lnTo>
                  <a:lnTo>
                    <a:pt x="308089" y="199567"/>
                  </a:lnTo>
                  <a:lnTo>
                    <a:pt x="374700" y="199567"/>
                  </a:lnTo>
                  <a:lnTo>
                    <a:pt x="374700" y="66522"/>
                  </a:lnTo>
                  <a:lnTo>
                    <a:pt x="874306" y="66522"/>
                  </a:lnTo>
                  <a:lnTo>
                    <a:pt x="874306" y="199567"/>
                  </a:lnTo>
                  <a:lnTo>
                    <a:pt x="940943" y="199567"/>
                  </a:lnTo>
                  <a:lnTo>
                    <a:pt x="940943" y="66522"/>
                  </a:lnTo>
                  <a:lnTo>
                    <a:pt x="1249045" y="66522"/>
                  </a:lnTo>
                  <a:lnTo>
                    <a:pt x="1249045" y="0"/>
                  </a:lnTo>
                  <a:close/>
                </a:path>
              </a:pathLst>
            </a:custGeom>
            <a:solidFill>
              <a:srgbClr val="FB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E0DA90EE-DFD3-58CD-6A2B-F40CC0A15624}"/>
                </a:ext>
              </a:extLst>
            </p:cNvPr>
            <p:cNvSpPr/>
            <p:nvPr/>
          </p:nvSpPr>
          <p:spPr>
            <a:xfrm>
              <a:off x="9244583" y="3477767"/>
              <a:ext cx="986155" cy="228600"/>
            </a:xfrm>
            <a:custGeom>
              <a:avLst/>
              <a:gdLst/>
              <a:ahLst/>
              <a:cxnLst/>
              <a:rect l="l" t="t" r="r" b="b"/>
              <a:pathLst>
                <a:path w="986154" h="228600">
                  <a:moveTo>
                    <a:pt x="757301" y="0"/>
                  </a:moveTo>
                  <a:lnTo>
                    <a:pt x="757301" y="228600"/>
                  </a:lnTo>
                  <a:lnTo>
                    <a:pt x="909701" y="152400"/>
                  </a:lnTo>
                  <a:lnTo>
                    <a:pt x="795401" y="152400"/>
                  </a:lnTo>
                  <a:lnTo>
                    <a:pt x="795401" y="76200"/>
                  </a:lnTo>
                  <a:lnTo>
                    <a:pt x="909701" y="76200"/>
                  </a:lnTo>
                  <a:lnTo>
                    <a:pt x="757301" y="0"/>
                  </a:lnTo>
                  <a:close/>
                </a:path>
                <a:path w="986154" h="228600">
                  <a:moveTo>
                    <a:pt x="757301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757301" y="152400"/>
                  </a:lnTo>
                  <a:lnTo>
                    <a:pt x="757301" y="76200"/>
                  </a:lnTo>
                  <a:close/>
                </a:path>
                <a:path w="986154" h="228600">
                  <a:moveTo>
                    <a:pt x="909701" y="76200"/>
                  </a:moveTo>
                  <a:lnTo>
                    <a:pt x="795401" y="76200"/>
                  </a:lnTo>
                  <a:lnTo>
                    <a:pt x="795401" y="152400"/>
                  </a:lnTo>
                  <a:lnTo>
                    <a:pt x="909701" y="152400"/>
                  </a:lnTo>
                  <a:lnTo>
                    <a:pt x="985901" y="114300"/>
                  </a:lnTo>
                  <a:lnTo>
                    <a:pt x="909701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BEC65968-523D-BC35-EF10-7133E1C3EB93}"/>
                </a:ext>
              </a:extLst>
            </p:cNvPr>
            <p:cNvSpPr/>
            <p:nvPr/>
          </p:nvSpPr>
          <p:spPr>
            <a:xfrm>
              <a:off x="10361511" y="2960928"/>
              <a:ext cx="1249045" cy="1172845"/>
            </a:xfrm>
            <a:custGeom>
              <a:avLst/>
              <a:gdLst/>
              <a:ahLst/>
              <a:cxnLst/>
              <a:rect l="l" t="t" r="r" b="b"/>
              <a:pathLst>
                <a:path w="1249045" h="1172845">
                  <a:moveTo>
                    <a:pt x="574535" y="648703"/>
                  </a:moveTo>
                  <a:lnTo>
                    <a:pt x="507923" y="648703"/>
                  </a:lnTo>
                  <a:lnTo>
                    <a:pt x="507923" y="715238"/>
                  </a:lnTo>
                  <a:lnTo>
                    <a:pt x="574535" y="715238"/>
                  </a:lnTo>
                  <a:lnTo>
                    <a:pt x="574535" y="648703"/>
                  </a:lnTo>
                  <a:close/>
                </a:path>
                <a:path w="1249045" h="1172845">
                  <a:moveTo>
                    <a:pt x="574535" y="523951"/>
                  </a:moveTo>
                  <a:lnTo>
                    <a:pt x="507923" y="523951"/>
                  </a:lnTo>
                  <a:lnTo>
                    <a:pt x="507923" y="590486"/>
                  </a:lnTo>
                  <a:lnTo>
                    <a:pt x="574535" y="590486"/>
                  </a:lnTo>
                  <a:lnTo>
                    <a:pt x="574535" y="523951"/>
                  </a:lnTo>
                  <a:close/>
                </a:path>
                <a:path w="1249045" h="1172845">
                  <a:moveTo>
                    <a:pt x="574535" y="200202"/>
                  </a:moveTo>
                  <a:lnTo>
                    <a:pt x="108242" y="200202"/>
                  </a:lnTo>
                  <a:lnTo>
                    <a:pt x="108242" y="275082"/>
                  </a:lnTo>
                  <a:lnTo>
                    <a:pt x="108242" y="341083"/>
                  </a:lnTo>
                  <a:lnTo>
                    <a:pt x="108242" y="1172425"/>
                  </a:lnTo>
                  <a:lnTo>
                    <a:pt x="574535" y="1172425"/>
                  </a:lnTo>
                  <a:lnTo>
                    <a:pt x="574535" y="715505"/>
                  </a:lnTo>
                  <a:lnTo>
                    <a:pt x="183184" y="715505"/>
                  </a:lnTo>
                  <a:lnTo>
                    <a:pt x="183184" y="648233"/>
                  </a:lnTo>
                  <a:lnTo>
                    <a:pt x="574535" y="648233"/>
                  </a:lnTo>
                  <a:lnTo>
                    <a:pt x="574535" y="591121"/>
                  </a:lnTo>
                  <a:lnTo>
                    <a:pt x="183184" y="591121"/>
                  </a:lnTo>
                  <a:lnTo>
                    <a:pt x="183184" y="523849"/>
                  </a:lnTo>
                  <a:lnTo>
                    <a:pt x="574535" y="523849"/>
                  </a:lnTo>
                  <a:lnTo>
                    <a:pt x="574535" y="465734"/>
                  </a:lnTo>
                  <a:lnTo>
                    <a:pt x="574535" y="465467"/>
                  </a:lnTo>
                  <a:lnTo>
                    <a:pt x="574535" y="399465"/>
                  </a:lnTo>
                  <a:lnTo>
                    <a:pt x="574535" y="399211"/>
                  </a:lnTo>
                  <a:lnTo>
                    <a:pt x="574535" y="341083"/>
                  </a:lnTo>
                  <a:lnTo>
                    <a:pt x="507923" y="341083"/>
                  </a:lnTo>
                  <a:lnTo>
                    <a:pt x="507923" y="399465"/>
                  </a:lnTo>
                  <a:lnTo>
                    <a:pt x="507923" y="465467"/>
                  </a:lnTo>
                  <a:lnTo>
                    <a:pt x="183184" y="465467"/>
                  </a:lnTo>
                  <a:lnTo>
                    <a:pt x="183184" y="399465"/>
                  </a:lnTo>
                  <a:lnTo>
                    <a:pt x="507923" y="399465"/>
                  </a:lnTo>
                  <a:lnTo>
                    <a:pt x="507923" y="341083"/>
                  </a:lnTo>
                  <a:lnTo>
                    <a:pt x="183184" y="341083"/>
                  </a:lnTo>
                  <a:lnTo>
                    <a:pt x="183184" y="275082"/>
                  </a:lnTo>
                  <a:lnTo>
                    <a:pt x="507923" y="275082"/>
                  </a:lnTo>
                  <a:lnTo>
                    <a:pt x="507923" y="340995"/>
                  </a:lnTo>
                  <a:lnTo>
                    <a:pt x="574535" y="340995"/>
                  </a:lnTo>
                  <a:lnTo>
                    <a:pt x="574535" y="275082"/>
                  </a:lnTo>
                  <a:lnTo>
                    <a:pt x="574535" y="274447"/>
                  </a:lnTo>
                  <a:lnTo>
                    <a:pt x="574535" y="200202"/>
                  </a:lnTo>
                  <a:close/>
                </a:path>
                <a:path w="1249045" h="1172845">
                  <a:moveTo>
                    <a:pt x="1149096" y="648703"/>
                  </a:moveTo>
                  <a:lnTo>
                    <a:pt x="1074153" y="648703"/>
                  </a:lnTo>
                  <a:lnTo>
                    <a:pt x="1074153" y="715238"/>
                  </a:lnTo>
                  <a:lnTo>
                    <a:pt x="1149096" y="715238"/>
                  </a:lnTo>
                  <a:lnTo>
                    <a:pt x="1149096" y="648703"/>
                  </a:lnTo>
                  <a:close/>
                </a:path>
                <a:path w="1249045" h="1172845">
                  <a:moveTo>
                    <a:pt x="1149096" y="523951"/>
                  </a:moveTo>
                  <a:lnTo>
                    <a:pt x="1074153" y="523951"/>
                  </a:lnTo>
                  <a:lnTo>
                    <a:pt x="1074153" y="590486"/>
                  </a:lnTo>
                  <a:lnTo>
                    <a:pt x="1149096" y="590486"/>
                  </a:lnTo>
                  <a:lnTo>
                    <a:pt x="1149096" y="523951"/>
                  </a:lnTo>
                  <a:close/>
                </a:path>
                <a:path w="1249045" h="1172845">
                  <a:moveTo>
                    <a:pt x="1149096" y="200202"/>
                  </a:moveTo>
                  <a:lnTo>
                    <a:pt x="674471" y="200202"/>
                  </a:lnTo>
                  <a:lnTo>
                    <a:pt x="674471" y="275082"/>
                  </a:lnTo>
                  <a:lnTo>
                    <a:pt x="674471" y="341083"/>
                  </a:lnTo>
                  <a:lnTo>
                    <a:pt x="674471" y="1172425"/>
                  </a:lnTo>
                  <a:lnTo>
                    <a:pt x="1149096" y="1172425"/>
                  </a:lnTo>
                  <a:lnTo>
                    <a:pt x="1149096" y="715505"/>
                  </a:lnTo>
                  <a:lnTo>
                    <a:pt x="749401" y="715505"/>
                  </a:lnTo>
                  <a:lnTo>
                    <a:pt x="749401" y="648233"/>
                  </a:lnTo>
                  <a:lnTo>
                    <a:pt x="1149096" y="648233"/>
                  </a:lnTo>
                  <a:lnTo>
                    <a:pt x="1149096" y="591121"/>
                  </a:lnTo>
                  <a:lnTo>
                    <a:pt x="749401" y="591121"/>
                  </a:lnTo>
                  <a:lnTo>
                    <a:pt x="749401" y="523849"/>
                  </a:lnTo>
                  <a:lnTo>
                    <a:pt x="1149096" y="523849"/>
                  </a:lnTo>
                  <a:lnTo>
                    <a:pt x="1149096" y="465734"/>
                  </a:lnTo>
                  <a:lnTo>
                    <a:pt x="1149096" y="465467"/>
                  </a:lnTo>
                  <a:lnTo>
                    <a:pt x="1149096" y="399465"/>
                  </a:lnTo>
                  <a:lnTo>
                    <a:pt x="1149096" y="399211"/>
                  </a:lnTo>
                  <a:lnTo>
                    <a:pt x="1149096" y="341083"/>
                  </a:lnTo>
                  <a:lnTo>
                    <a:pt x="1074153" y="341083"/>
                  </a:lnTo>
                  <a:lnTo>
                    <a:pt x="1074153" y="399465"/>
                  </a:lnTo>
                  <a:lnTo>
                    <a:pt x="1074153" y="465467"/>
                  </a:lnTo>
                  <a:lnTo>
                    <a:pt x="749401" y="465467"/>
                  </a:lnTo>
                  <a:lnTo>
                    <a:pt x="749401" y="399465"/>
                  </a:lnTo>
                  <a:lnTo>
                    <a:pt x="1074153" y="399465"/>
                  </a:lnTo>
                  <a:lnTo>
                    <a:pt x="1074153" y="341083"/>
                  </a:lnTo>
                  <a:lnTo>
                    <a:pt x="749401" y="341083"/>
                  </a:lnTo>
                  <a:lnTo>
                    <a:pt x="749401" y="275082"/>
                  </a:lnTo>
                  <a:lnTo>
                    <a:pt x="1074153" y="275082"/>
                  </a:lnTo>
                  <a:lnTo>
                    <a:pt x="1074153" y="340995"/>
                  </a:lnTo>
                  <a:lnTo>
                    <a:pt x="1149096" y="340995"/>
                  </a:lnTo>
                  <a:lnTo>
                    <a:pt x="1149096" y="275082"/>
                  </a:lnTo>
                  <a:lnTo>
                    <a:pt x="1149096" y="274447"/>
                  </a:lnTo>
                  <a:lnTo>
                    <a:pt x="1149096" y="200202"/>
                  </a:lnTo>
                  <a:close/>
                </a:path>
                <a:path w="1249045" h="1172845">
                  <a:moveTo>
                    <a:pt x="1249045" y="0"/>
                  </a:moveTo>
                  <a:lnTo>
                    <a:pt x="0" y="0"/>
                  </a:lnTo>
                  <a:lnTo>
                    <a:pt x="0" y="66522"/>
                  </a:lnTo>
                  <a:lnTo>
                    <a:pt x="308089" y="66522"/>
                  </a:lnTo>
                  <a:lnTo>
                    <a:pt x="308089" y="199567"/>
                  </a:lnTo>
                  <a:lnTo>
                    <a:pt x="374700" y="199567"/>
                  </a:lnTo>
                  <a:lnTo>
                    <a:pt x="374700" y="66522"/>
                  </a:lnTo>
                  <a:lnTo>
                    <a:pt x="874306" y="66522"/>
                  </a:lnTo>
                  <a:lnTo>
                    <a:pt x="874306" y="199567"/>
                  </a:lnTo>
                  <a:lnTo>
                    <a:pt x="940943" y="199567"/>
                  </a:lnTo>
                  <a:lnTo>
                    <a:pt x="940943" y="66522"/>
                  </a:lnTo>
                  <a:lnTo>
                    <a:pt x="1249045" y="66522"/>
                  </a:lnTo>
                  <a:lnTo>
                    <a:pt x="1249045" y="0"/>
                  </a:lnTo>
                  <a:close/>
                </a:path>
              </a:pathLst>
            </a:custGeom>
            <a:solidFill>
              <a:srgbClr val="FB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957AB04A-7CE3-D79A-5CDE-5E4641C475C9}"/>
                </a:ext>
              </a:extLst>
            </p:cNvPr>
            <p:cNvSpPr/>
            <p:nvPr/>
          </p:nvSpPr>
          <p:spPr>
            <a:xfrm>
              <a:off x="466750" y="1824871"/>
              <a:ext cx="1514449" cy="1026247"/>
            </a:xfrm>
            <a:custGeom>
              <a:avLst/>
              <a:gdLst/>
              <a:ahLst/>
              <a:cxnLst/>
              <a:rect l="l" t="t" r="r" b="b"/>
              <a:pathLst>
                <a:path w="2919095" h="1983104">
                  <a:moveTo>
                    <a:pt x="1821989" y="1847328"/>
                  </a:moveTo>
                  <a:lnTo>
                    <a:pt x="607328" y="1847328"/>
                  </a:lnTo>
                  <a:lnTo>
                    <a:pt x="607328" y="1982917"/>
                  </a:lnTo>
                  <a:lnTo>
                    <a:pt x="1821989" y="1982917"/>
                  </a:lnTo>
                  <a:lnTo>
                    <a:pt x="1821989" y="1847328"/>
                  </a:lnTo>
                  <a:close/>
                </a:path>
                <a:path w="2919095" h="1983104">
                  <a:moveTo>
                    <a:pt x="2429262" y="0"/>
                  </a:moveTo>
                  <a:lnTo>
                    <a:pt x="0" y="0"/>
                  </a:lnTo>
                  <a:lnTo>
                    <a:pt x="0" y="1593096"/>
                  </a:lnTo>
                  <a:lnTo>
                    <a:pt x="2024438" y="1593097"/>
                  </a:lnTo>
                  <a:lnTo>
                    <a:pt x="2024438" y="1982917"/>
                  </a:lnTo>
                  <a:lnTo>
                    <a:pt x="2918543" y="1982917"/>
                  </a:lnTo>
                  <a:lnTo>
                    <a:pt x="2918543" y="1796486"/>
                  </a:lnTo>
                  <a:lnTo>
                    <a:pt x="2463045" y="1796486"/>
                  </a:lnTo>
                  <a:lnTo>
                    <a:pt x="2438265" y="1790659"/>
                  </a:lnTo>
                  <a:lnTo>
                    <a:pt x="2416689" y="1775297"/>
                  </a:lnTo>
                  <a:lnTo>
                    <a:pt x="2401446" y="1753579"/>
                  </a:lnTo>
                  <a:lnTo>
                    <a:pt x="2395669" y="1728683"/>
                  </a:lnTo>
                  <a:lnTo>
                    <a:pt x="2401446" y="1703798"/>
                  </a:lnTo>
                  <a:lnTo>
                    <a:pt x="2416689" y="1682085"/>
                  </a:lnTo>
                  <a:lnTo>
                    <a:pt x="2438265" y="1666726"/>
                  </a:lnTo>
                  <a:lnTo>
                    <a:pt x="2463045" y="1660899"/>
                  </a:lnTo>
                  <a:lnTo>
                    <a:pt x="2918543" y="1660899"/>
                  </a:lnTo>
                  <a:lnTo>
                    <a:pt x="2918543" y="1457510"/>
                  </a:lnTo>
                  <a:lnTo>
                    <a:pt x="134961" y="1457510"/>
                  </a:lnTo>
                  <a:lnTo>
                    <a:pt x="134961" y="135529"/>
                  </a:lnTo>
                  <a:lnTo>
                    <a:pt x="2429262" y="135529"/>
                  </a:lnTo>
                  <a:lnTo>
                    <a:pt x="2429262" y="0"/>
                  </a:lnTo>
                  <a:close/>
                </a:path>
                <a:path w="2919095" h="1983104">
                  <a:moveTo>
                    <a:pt x="1518323" y="1593096"/>
                  </a:moveTo>
                  <a:lnTo>
                    <a:pt x="927865" y="1593096"/>
                  </a:lnTo>
                  <a:lnTo>
                    <a:pt x="927865" y="1847328"/>
                  </a:lnTo>
                  <a:lnTo>
                    <a:pt x="1518323" y="1847328"/>
                  </a:lnTo>
                  <a:lnTo>
                    <a:pt x="1518323" y="1593096"/>
                  </a:lnTo>
                  <a:close/>
                </a:path>
                <a:path w="2919095" h="1983104">
                  <a:moveTo>
                    <a:pt x="2918543" y="1660899"/>
                  </a:moveTo>
                  <a:lnTo>
                    <a:pt x="2463045" y="1660899"/>
                  </a:lnTo>
                  <a:lnTo>
                    <a:pt x="2494980" y="1666726"/>
                  </a:lnTo>
                  <a:lnTo>
                    <a:pt x="2515830" y="1682085"/>
                  </a:lnTo>
                  <a:lnTo>
                    <a:pt x="2527179" y="1703798"/>
                  </a:lnTo>
                  <a:lnTo>
                    <a:pt x="2530610" y="1728683"/>
                  </a:lnTo>
                  <a:lnTo>
                    <a:pt x="2527179" y="1753579"/>
                  </a:lnTo>
                  <a:lnTo>
                    <a:pt x="2515830" y="1775297"/>
                  </a:lnTo>
                  <a:lnTo>
                    <a:pt x="2494980" y="1790659"/>
                  </a:lnTo>
                  <a:lnTo>
                    <a:pt x="2463045" y="1796486"/>
                  </a:lnTo>
                  <a:lnTo>
                    <a:pt x="2918543" y="1796486"/>
                  </a:lnTo>
                  <a:lnTo>
                    <a:pt x="2918543" y="1660899"/>
                  </a:lnTo>
                  <a:close/>
                </a:path>
                <a:path w="2919095" h="1983104">
                  <a:moveTo>
                    <a:pt x="2429262" y="135529"/>
                  </a:moveTo>
                  <a:lnTo>
                    <a:pt x="2294321" y="135529"/>
                  </a:lnTo>
                  <a:lnTo>
                    <a:pt x="2294321" y="1457510"/>
                  </a:lnTo>
                  <a:lnTo>
                    <a:pt x="2918543" y="1457510"/>
                  </a:lnTo>
                  <a:lnTo>
                    <a:pt x="2918543" y="847362"/>
                  </a:lnTo>
                  <a:lnTo>
                    <a:pt x="2429262" y="847362"/>
                  </a:lnTo>
                  <a:lnTo>
                    <a:pt x="2429262" y="762628"/>
                  </a:lnTo>
                  <a:lnTo>
                    <a:pt x="2918543" y="762628"/>
                  </a:lnTo>
                  <a:lnTo>
                    <a:pt x="2918543" y="677874"/>
                  </a:lnTo>
                  <a:lnTo>
                    <a:pt x="2429262" y="677874"/>
                  </a:lnTo>
                  <a:lnTo>
                    <a:pt x="2429262" y="593140"/>
                  </a:lnTo>
                  <a:lnTo>
                    <a:pt x="2918543" y="593140"/>
                  </a:lnTo>
                  <a:lnTo>
                    <a:pt x="2918543" y="372800"/>
                  </a:lnTo>
                  <a:lnTo>
                    <a:pt x="2429262" y="372800"/>
                  </a:lnTo>
                  <a:lnTo>
                    <a:pt x="2429262" y="135529"/>
                  </a:lnTo>
                  <a:close/>
                </a:path>
                <a:path w="2919095" h="1983104">
                  <a:moveTo>
                    <a:pt x="2918543" y="762628"/>
                  </a:moveTo>
                  <a:lnTo>
                    <a:pt x="2817384" y="762628"/>
                  </a:lnTo>
                  <a:lnTo>
                    <a:pt x="2817384" y="847362"/>
                  </a:lnTo>
                  <a:lnTo>
                    <a:pt x="2918543" y="847362"/>
                  </a:lnTo>
                  <a:lnTo>
                    <a:pt x="2918543" y="762628"/>
                  </a:lnTo>
                  <a:close/>
                </a:path>
                <a:path w="2919095" h="1983104">
                  <a:moveTo>
                    <a:pt x="2918543" y="593140"/>
                  </a:moveTo>
                  <a:lnTo>
                    <a:pt x="2817384" y="593140"/>
                  </a:lnTo>
                  <a:lnTo>
                    <a:pt x="2817384" y="677874"/>
                  </a:lnTo>
                  <a:lnTo>
                    <a:pt x="2918543" y="677874"/>
                  </a:lnTo>
                  <a:lnTo>
                    <a:pt x="2918543" y="593140"/>
                  </a:lnTo>
                  <a:close/>
                </a:path>
              </a:pathLst>
            </a:custGeom>
            <a:solidFill>
              <a:srgbClr val="01A982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r>
                <a:rPr lang="en-US" sz="1400" dirty="0"/>
                <a:t>    </a:t>
              </a:r>
              <a:r>
                <a:rPr lang="en-US" sz="1400" dirty="0">
                  <a:solidFill>
                    <a:schemeClr val="bg1"/>
                  </a:solidFill>
                </a:rPr>
                <a:t>Visualization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E413FCF1-C87E-0DCB-E855-74A0195127D4}"/>
                </a:ext>
              </a:extLst>
            </p:cNvPr>
            <p:cNvSpPr/>
            <p:nvPr/>
          </p:nvSpPr>
          <p:spPr>
            <a:xfrm>
              <a:off x="685800" y="4187089"/>
              <a:ext cx="1371599" cy="927309"/>
            </a:xfrm>
            <a:custGeom>
              <a:avLst/>
              <a:gdLst/>
              <a:ahLst/>
              <a:cxnLst/>
              <a:rect l="l" t="t" r="r" b="b"/>
              <a:pathLst>
                <a:path w="2919095" h="1983104">
                  <a:moveTo>
                    <a:pt x="1821989" y="1847328"/>
                  </a:moveTo>
                  <a:lnTo>
                    <a:pt x="607328" y="1847328"/>
                  </a:lnTo>
                  <a:lnTo>
                    <a:pt x="607328" y="1982917"/>
                  </a:lnTo>
                  <a:lnTo>
                    <a:pt x="1821989" y="1982917"/>
                  </a:lnTo>
                  <a:lnTo>
                    <a:pt x="1821989" y="1847328"/>
                  </a:lnTo>
                  <a:close/>
                </a:path>
                <a:path w="2919095" h="1983104">
                  <a:moveTo>
                    <a:pt x="2429262" y="0"/>
                  </a:moveTo>
                  <a:lnTo>
                    <a:pt x="0" y="0"/>
                  </a:lnTo>
                  <a:lnTo>
                    <a:pt x="0" y="1593096"/>
                  </a:lnTo>
                  <a:lnTo>
                    <a:pt x="2024438" y="1593097"/>
                  </a:lnTo>
                  <a:lnTo>
                    <a:pt x="2024438" y="1982917"/>
                  </a:lnTo>
                  <a:lnTo>
                    <a:pt x="2918543" y="1982917"/>
                  </a:lnTo>
                  <a:lnTo>
                    <a:pt x="2918543" y="1796486"/>
                  </a:lnTo>
                  <a:lnTo>
                    <a:pt x="2463045" y="1796486"/>
                  </a:lnTo>
                  <a:lnTo>
                    <a:pt x="2438265" y="1790659"/>
                  </a:lnTo>
                  <a:lnTo>
                    <a:pt x="2416689" y="1775297"/>
                  </a:lnTo>
                  <a:lnTo>
                    <a:pt x="2401446" y="1753579"/>
                  </a:lnTo>
                  <a:lnTo>
                    <a:pt x="2395669" y="1728683"/>
                  </a:lnTo>
                  <a:lnTo>
                    <a:pt x="2401446" y="1703798"/>
                  </a:lnTo>
                  <a:lnTo>
                    <a:pt x="2416689" y="1682085"/>
                  </a:lnTo>
                  <a:lnTo>
                    <a:pt x="2438265" y="1666726"/>
                  </a:lnTo>
                  <a:lnTo>
                    <a:pt x="2463045" y="1660899"/>
                  </a:lnTo>
                  <a:lnTo>
                    <a:pt x="2918543" y="1660899"/>
                  </a:lnTo>
                  <a:lnTo>
                    <a:pt x="2918543" y="1457510"/>
                  </a:lnTo>
                  <a:lnTo>
                    <a:pt x="134961" y="1457510"/>
                  </a:lnTo>
                  <a:lnTo>
                    <a:pt x="134961" y="135529"/>
                  </a:lnTo>
                  <a:lnTo>
                    <a:pt x="2429262" y="135529"/>
                  </a:lnTo>
                  <a:lnTo>
                    <a:pt x="2429262" y="0"/>
                  </a:lnTo>
                  <a:close/>
                </a:path>
                <a:path w="2919095" h="1983104">
                  <a:moveTo>
                    <a:pt x="1518323" y="1593096"/>
                  </a:moveTo>
                  <a:lnTo>
                    <a:pt x="927865" y="1593096"/>
                  </a:lnTo>
                  <a:lnTo>
                    <a:pt x="927865" y="1847328"/>
                  </a:lnTo>
                  <a:lnTo>
                    <a:pt x="1518323" y="1847328"/>
                  </a:lnTo>
                  <a:lnTo>
                    <a:pt x="1518323" y="1593096"/>
                  </a:lnTo>
                  <a:close/>
                </a:path>
                <a:path w="2919095" h="1983104">
                  <a:moveTo>
                    <a:pt x="2918543" y="1660899"/>
                  </a:moveTo>
                  <a:lnTo>
                    <a:pt x="2463045" y="1660899"/>
                  </a:lnTo>
                  <a:lnTo>
                    <a:pt x="2494980" y="1666726"/>
                  </a:lnTo>
                  <a:lnTo>
                    <a:pt x="2515830" y="1682085"/>
                  </a:lnTo>
                  <a:lnTo>
                    <a:pt x="2527179" y="1703798"/>
                  </a:lnTo>
                  <a:lnTo>
                    <a:pt x="2530610" y="1728683"/>
                  </a:lnTo>
                  <a:lnTo>
                    <a:pt x="2527179" y="1753579"/>
                  </a:lnTo>
                  <a:lnTo>
                    <a:pt x="2515830" y="1775297"/>
                  </a:lnTo>
                  <a:lnTo>
                    <a:pt x="2494980" y="1790659"/>
                  </a:lnTo>
                  <a:lnTo>
                    <a:pt x="2463045" y="1796486"/>
                  </a:lnTo>
                  <a:lnTo>
                    <a:pt x="2918543" y="1796486"/>
                  </a:lnTo>
                  <a:lnTo>
                    <a:pt x="2918543" y="1660899"/>
                  </a:lnTo>
                  <a:close/>
                </a:path>
                <a:path w="2919095" h="1983104">
                  <a:moveTo>
                    <a:pt x="2429262" y="135529"/>
                  </a:moveTo>
                  <a:lnTo>
                    <a:pt x="2294321" y="135529"/>
                  </a:lnTo>
                  <a:lnTo>
                    <a:pt x="2294321" y="1457510"/>
                  </a:lnTo>
                  <a:lnTo>
                    <a:pt x="2918543" y="1457510"/>
                  </a:lnTo>
                  <a:lnTo>
                    <a:pt x="2918543" y="847362"/>
                  </a:lnTo>
                  <a:lnTo>
                    <a:pt x="2429262" y="847362"/>
                  </a:lnTo>
                  <a:lnTo>
                    <a:pt x="2429262" y="762628"/>
                  </a:lnTo>
                  <a:lnTo>
                    <a:pt x="2918543" y="762628"/>
                  </a:lnTo>
                  <a:lnTo>
                    <a:pt x="2918543" y="677874"/>
                  </a:lnTo>
                  <a:lnTo>
                    <a:pt x="2429262" y="677874"/>
                  </a:lnTo>
                  <a:lnTo>
                    <a:pt x="2429262" y="593140"/>
                  </a:lnTo>
                  <a:lnTo>
                    <a:pt x="2918543" y="593140"/>
                  </a:lnTo>
                  <a:lnTo>
                    <a:pt x="2918543" y="372800"/>
                  </a:lnTo>
                  <a:lnTo>
                    <a:pt x="2429262" y="372800"/>
                  </a:lnTo>
                  <a:lnTo>
                    <a:pt x="2429262" y="135529"/>
                  </a:lnTo>
                  <a:close/>
                </a:path>
                <a:path w="2919095" h="1983104">
                  <a:moveTo>
                    <a:pt x="2918543" y="762628"/>
                  </a:moveTo>
                  <a:lnTo>
                    <a:pt x="2817384" y="762628"/>
                  </a:lnTo>
                  <a:lnTo>
                    <a:pt x="2817384" y="847362"/>
                  </a:lnTo>
                  <a:lnTo>
                    <a:pt x="2918543" y="847362"/>
                  </a:lnTo>
                  <a:lnTo>
                    <a:pt x="2918543" y="762628"/>
                  </a:lnTo>
                  <a:close/>
                </a:path>
                <a:path w="2919095" h="1983104">
                  <a:moveTo>
                    <a:pt x="2918543" y="593140"/>
                  </a:moveTo>
                  <a:lnTo>
                    <a:pt x="2817384" y="593140"/>
                  </a:lnTo>
                  <a:lnTo>
                    <a:pt x="2817384" y="677874"/>
                  </a:lnTo>
                  <a:lnTo>
                    <a:pt x="2918543" y="677874"/>
                  </a:lnTo>
                  <a:lnTo>
                    <a:pt x="2918543" y="593140"/>
                  </a:lnTo>
                  <a:close/>
                </a:path>
              </a:pathLst>
            </a:custGeom>
            <a:solidFill>
              <a:srgbClr val="01A982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pPr lvl="1"/>
              <a:r>
                <a:rPr lang="en-US" dirty="0">
                  <a:solidFill>
                    <a:schemeClr val="bg1"/>
                  </a:solidFill>
                </a:rPr>
                <a:t>AI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89F9275A-7707-D677-062F-15FBED7ADC44}"/>
                </a:ext>
              </a:extLst>
            </p:cNvPr>
            <p:cNvSpPr/>
            <p:nvPr/>
          </p:nvSpPr>
          <p:spPr>
            <a:xfrm>
              <a:off x="304804" y="5249894"/>
              <a:ext cx="1752596" cy="1026247"/>
            </a:xfrm>
            <a:custGeom>
              <a:avLst/>
              <a:gdLst/>
              <a:ahLst/>
              <a:cxnLst/>
              <a:rect l="l" t="t" r="r" b="b"/>
              <a:pathLst>
                <a:path w="2919095" h="1983104">
                  <a:moveTo>
                    <a:pt x="1821989" y="1847328"/>
                  </a:moveTo>
                  <a:lnTo>
                    <a:pt x="607328" y="1847328"/>
                  </a:lnTo>
                  <a:lnTo>
                    <a:pt x="607328" y="1982917"/>
                  </a:lnTo>
                  <a:lnTo>
                    <a:pt x="1821989" y="1982917"/>
                  </a:lnTo>
                  <a:lnTo>
                    <a:pt x="1821989" y="1847328"/>
                  </a:lnTo>
                  <a:close/>
                </a:path>
                <a:path w="2919095" h="1983104">
                  <a:moveTo>
                    <a:pt x="2429262" y="0"/>
                  </a:moveTo>
                  <a:lnTo>
                    <a:pt x="0" y="0"/>
                  </a:lnTo>
                  <a:lnTo>
                    <a:pt x="0" y="1593096"/>
                  </a:lnTo>
                  <a:lnTo>
                    <a:pt x="2024438" y="1593097"/>
                  </a:lnTo>
                  <a:lnTo>
                    <a:pt x="2024438" y="1982917"/>
                  </a:lnTo>
                  <a:lnTo>
                    <a:pt x="2918543" y="1982917"/>
                  </a:lnTo>
                  <a:lnTo>
                    <a:pt x="2918543" y="1796486"/>
                  </a:lnTo>
                  <a:lnTo>
                    <a:pt x="2463045" y="1796486"/>
                  </a:lnTo>
                  <a:lnTo>
                    <a:pt x="2438265" y="1790659"/>
                  </a:lnTo>
                  <a:lnTo>
                    <a:pt x="2416689" y="1775297"/>
                  </a:lnTo>
                  <a:lnTo>
                    <a:pt x="2401446" y="1753579"/>
                  </a:lnTo>
                  <a:lnTo>
                    <a:pt x="2395669" y="1728683"/>
                  </a:lnTo>
                  <a:lnTo>
                    <a:pt x="2401446" y="1703798"/>
                  </a:lnTo>
                  <a:lnTo>
                    <a:pt x="2416689" y="1682085"/>
                  </a:lnTo>
                  <a:lnTo>
                    <a:pt x="2438265" y="1666726"/>
                  </a:lnTo>
                  <a:lnTo>
                    <a:pt x="2463045" y="1660899"/>
                  </a:lnTo>
                  <a:lnTo>
                    <a:pt x="2918543" y="1660899"/>
                  </a:lnTo>
                  <a:lnTo>
                    <a:pt x="2918543" y="1457510"/>
                  </a:lnTo>
                  <a:lnTo>
                    <a:pt x="134961" y="1457510"/>
                  </a:lnTo>
                  <a:lnTo>
                    <a:pt x="134961" y="135529"/>
                  </a:lnTo>
                  <a:lnTo>
                    <a:pt x="2429262" y="135529"/>
                  </a:lnTo>
                  <a:lnTo>
                    <a:pt x="2429262" y="0"/>
                  </a:lnTo>
                  <a:close/>
                </a:path>
                <a:path w="2919095" h="1983104">
                  <a:moveTo>
                    <a:pt x="1518323" y="1593096"/>
                  </a:moveTo>
                  <a:lnTo>
                    <a:pt x="927865" y="1593096"/>
                  </a:lnTo>
                  <a:lnTo>
                    <a:pt x="927865" y="1847328"/>
                  </a:lnTo>
                  <a:lnTo>
                    <a:pt x="1518323" y="1847328"/>
                  </a:lnTo>
                  <a:lnTo>
                    <a:pt x="1518323" y="1593096"/>
                  </a:lnTo>
                  <a:close/>
                </a:path>
                <a:path w="2919095" h="1983104">
                  <a:moveTo>
                    <a:pt x="2918543" y="1660899"/>
                  </a:moveTo>
                  <a:lnTo>
                    <a:pt x="2463045" y="1660899"/>
                  </a:lnTo>
                  <a:lnTo>
                    <a:pt x="2494980" y="1666726"/>
                  </a:lnTo>
                  <a:lnTo>
                    <a:pt x="2515830" y="1682085"/>
                  </a:lnTo>
                  <a:lnTo>
                    <a:pt x="2527179" y="1703798"/>
                  </a:lnTo>
                  <a:lnTo>
                    <a:pt x="2530610" y="1728683"/>
                  </a:lnTo>
                  <a:lnTo>
                    <a:pt x="2527179" y="1753579"/>
                  </a:lnTo>
                  <a:lnTo>
                    <a:pt x="2515830" y="1775297"/>
                  </a:lnTo>
                  <a:lnTo>
                    <a:pt x="2494980" y="1790659"/>
                  </a:lnTo>
                  <a:lnTo>
                    <a:pt x="2463045" y="1796486"/>
                  </a:lnTo>
                  <a:lnTo>
                    <a:pt x="2918543" y="1796486"/>
                  </a:lnTo>
                  <a:lnTo>
                    <a:pt x="2918543" y="1660899"/>
                  </a:lnTo>
                  <a:close/>
                </a:path>
                <a:path w="2919095" h="1983104">
                  <a:moveTo>
                    <a:pt x="2429262" y="135529"/>
                  </a:moveTo>
                  <a:lnTo>
                    <a:pt x="2294321" y="135529"/>
                  </a:lnTo>
                  <a:lnTo>
                    <a:pt x="2294321" y="1457510"/>
                  </a:lnTo>
                  <a:lnTo>
                    <a:pt x="2918543" y="1457510"/>
                  </a:lnTo>
                  <a:lnTo>
                    <a:pt x="2918543" y="847362"/>
                  </a:lnTo>
                  <a:lnTo>
                    <a:pt x="2429262" y="847362"/>
                  </a:lnTo>
                  <a:lnTo>
                    <a:pt x="2429262" y="762628"/>
                  </a:lnTo>
                  <a:lnTo>
                    <a:pt x="2918543" y="762628"/>
                  </a:lnTo>
                  <a:lnTo>
                    <a:pt x="2918543" y="677874"/>
                  </a:lnTo>
                  <a:lnTo>
                    <a:pt x="2429262" y="677874"/>
                  </a:lnTo>
                  <a:lnTo>
                    <a:pt x="2429262" y="593140"/>
                  </a:lnTo>
                  <a:lnTo>
                    <a:pt x="2918543" y="593140"/>
                  </a:lnTo>
                  <a:lnTo>
                    <a:pt x="2918543" y="372800"/>
                  </a:lnTo>
                  <a:lnTo>
                    <a:pt x="2429262" y="372800"/>
                  </a:lnTo>
                  <a:lnTo>
                    <a:pt x="2429262" y="135529"/>
                  </a:lnTo>
                  <a:close/>
                </a:path>
                <a:path w="2919095" h="1983104">
                  <a:moveTo>
                    <a:pt x="2918543" y="762628"/>
                  </a:moveTo>
                  <a:lnTo>
                    <a:pt x="2817384" y="762628"/>
                  </a:lnTo>
                  <a:lnTo>
                    <a:pt x="2817384" y="847362"/>
                  </a:lnTo>
                  <a:lnTo>
                    <a:pt x="2918543" y="847362"/>
                  </a:lnTo>
                  <a:lnTo>
                    <a:pt x="2918543" y="762628"/>
                  </a:lnTo>
                  <a:close/>
                </a:path>
                <a:path w="2919095" h="1983104">
                  <a:moveTo>
                    <a:pt x="2918543" y="593140"/>
                  </a:moveTo>
                  <a:lnTo>
                    <a:pt x="2817384" y="593140"/>
                  </a:lnTo>
                  <a:lnTo>
                    <a:pt x="2817384" y="677874"/>
                  </a:lnTo>
                  <a:lnTo>
                    <a:pt x="2918543" y="677874"/>
                  </a:lnTo>
                  <a:lnTo>
                    <a:pt x="2918543" y="593140"/>
                  </a:lnTo>
                  <a:close/>
                </a:path>
              </a:pathLst>
            </a:custGeom>
            <a:solidFill>
              <a:srgbClr val="01A982"/>
            </a:solidFill>
          </p:spPr>
          <p:txBody>
            <a:bodyPr wrap="square" lIns="0" tIns="0" rIns="0" bIns="0" rtlCol="0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      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    </a:t>
              </a:r>
              <a:r>
                <a:rPr lang="en-US" sz="1400" dirty="0"/>
                <a:t>Data</a:t>
              </a:r>
            </a:p>
            <a:p>
              <a:r>
                <a:rPr lang="en-US" sz="1400" dirty="0"/>
                <a:t>     </a:t>
              </a:r>
              <a:r>
                <a:rPr lang="en-US" sz="1400" dirty="0">
                  <a:solidFill>
                    <a:schemeClr val="bg1"/>
                  </a:solidFill>
                </a:rPr>
                <a:t>preprocessing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C87171-D5ED-9926-33AC-69146D866CAF}"/>
                </a:ext>
              </a:extLst>
            </p:cNvPr>
            <p:cNvSpPr txBox="1"/>
            <p:nvPr/>
          </p:nvSpPr>
          <p:spPr>
            <a:xfrm>
              <a:off x="838198" y="3200206"/>
              <a:ext cx="1066801" cy="31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Simulation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D1D34F8-6BC2-A8AC-CB3D-E6668E26E24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09130" y="4252246"/>
              <a:ext cx="660343" cy="283848"/>
            </a:xfrm>
            <a:prstGeom prst="bentConnector3">
              <a:avLst>
                <a:gd name="adj1" fmla="val 3842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C14F2C-51E6-E100-8DD6-8823D712625D}"/>
                </a:ext>
              </a:extLst>
            </p:cNvPr>
            <p:cNvCxnSpPr/>
            <p:nvPr/>
          </p:nvCxnSpPr>
          <p:spPr>
            <a:xfrm flipV="1">
              <a:off x="1904999" y="5114398"/>
              <a:ext cx="0" cy="34119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89B88C1-1DB7-688D-AE37-D0A0FD3E144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08541" y="2561185"/>
              <a:ext cx="845344" cy="300024"/>
            </a:xfrm>
            <a:prstGeom prst="bentConnector3">
              <a:avLst>
                <a:gd name="adj1" fmla="val 100014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073D18-4FEB-B9A2-48C3-F6E724E9B863}"/>
              </a:ext>
            </a:extLst>
          </p:cNvPr>
          <p:cNvSpPr txBox="1"/>
          <p:nvPr/>
        </p:nvSpPr>
        <p:spPr>
          <a:xfrm>
            <a:off x="2767584" y="2316480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2BC13-A602-C65D-FF68-7F89024A02AC}"/>
              </a:ext>
            </a:extLst>
          </p:cNvPr>
          <p:cNvSpPr txBox="1"/>
          <p:nvPr/>
        </p:nvSpPr>
        <p:spPr>
          <a:xfrm>
            <a:off x="2820857" y="4159995"/>
            <a:ext cx="8963155" cy="22365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165" dirty="0">
                <a:solidFill>
                  <a:schemeClr val="bg1"/>
                </a:solidFill>
                <a:latin typeface="Calibri"/>
                <a:cs typeface="Calibri"/>
              </a:rPr>
              <a:t>“Containers</a:t>
            </a:r>
            <a:r>
              <a:rPr lang="en-US" sz="2400" b="1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spc="125" dirty="0">
                <a:solidFill>
                  <a:schemeClr val="bg1"/>
                </a:solidFill>
                <a:latin typeface="Calibri"/>
                <a:cs typeface="Calibri"/>
              </a:rPr>
              <a:t>need to be </a:t>
            </a:r>
            <a:r>
              <a:rPr lang="en-US" sz="2400" b="1" u="sng" spc="125" dirty="0">
                <a:solidFill>
                  <a:schemeClr val="bg1"/>
                </a:solidFill>
                <a:latin typeface="Calibri"/>
                <a:cs typeface="Calibri"/>
              </a:rPr>
              <a:t>standardized</a:t>
            </a:r>
            <a:r>
              <a:rPr lang="en-US" sz="2400" b="1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spc="190" dirty="0">
                <a:solidFill>
                  <a:schemeClr val="bg1"/>
                </a:solidFill>
                <a:latin typeface="Calibri"/>
                <a:cs typeface="Calibri"/>
              </a:rPr>
              <a:t>across</a:t>
            </a:r>
            <a:r>
              <a:rPr lang="en-US" sz="2400" b="1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spc="180" dirty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lang="en-US" sz="2400" b="1" spc="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spc="170" dirty="0">
                <a:solidFill>
                  <a:schemeClr val="bg1"/>
                </a:solidFill>
                <a:latin typeface="Calibri"/>
                <a:cs typeface="Calibri"/>
              </a:rPr>
              <a:t>groups”</a:t>
            </a:r>
          </a:p>
          <a:p>
            <a:pPr marL="12700">
              <a:spcBef>
                <a:spcPts val="105"/>
              </a:spcBef>
            </a:pPr>
            <a:r>
              <a:rPr lang="en-US" sz="2400" b="1" spc="165" dirty="0">
                <a:solidFill>
                  <a:schemeClr val="bg1"/>
                </a:solidFill>
                <a:latin typeface="Calibri"/>
                <a:cs typeface="Calibri"/>
              </a:rPr>
              <a:t>“Standardized containers</a:t>
            </a:r>
            <a:r>
              <a:rPr lang="en-US" sz="2400" b="1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spc="125" dirty="0">
                <a:solidFill>
                  <a:schemeClr val="bg1"/>
                </a:solidFill>
                <a:latin typeface="Calibri"/>
                <a:cs typeface="Calibri"/>
              </a:rPr>
              <a:t>need to be </a:t>
            </a:r>
            <a:r>
              <a:rPr lang="en-US" sz="2400" b="1" u="sng" spc="125" dirty="0">
                <a:solidFill>
                  <a:schemeClr val="bg1"/>
                </a:solidFill>
                <a:latin typeface="Calibri"/>
                <a:cs typeface="Calibri"/>
              </a:rPr>
              <a:t>extensible</a:t>
            </a:r>
            <a:r>
              <a:rPr lang="en-US" sz="2400" b="1" spc="170" dirty="0">
                <a:solidFill>
                  <a:schemeClr val="bg1"/>
                </a:solidFill>
                <a:latin typeface="Calibri"/>
                <a:cs typeface="Calibri"/>
              </a:rPr>
              <a:t>”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170" dirty="0">
                <a:solidFill>
                  <a:schemeClr val="bg1"/>
                </a:solidFill>
                <a:latin typeface="Calibri"/>
                <a:cs typeface="Calibri"/>
              </a:rPr>
              <a:t>”Containers need to be </a:t>
            </a:r>
            <a:r>
              <a:rPr lang="en-US" sz="2400" b="1" u="sng" spc="170" dirty="0">
                <a:solidFill>
                  <a:schemeClr val="bg1"/>
                </a:solidFill>
                <a:latin typeface="Calibri"/>
                <a:cs typeface="Calibri"/>
              </a:rPr>
              <a:t>flexible</a:t>
            </a:r>
            <a:r>
              <a:rPr lang="en-US" sz="2400" b="1" spc="170" dirty="0">
                <a:solidFill>
                  <a:schemeClr val="bg1"/>
                </a:solidFill>
                <a:latin typeface="Calibri"/>
                <a:cs typeface="Calibri"/>
              </a:rPr>
              <a:t>”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spc="170" dirty="0">
                <a:solidFill>
                  <a:srgbClr val="01A982"/>
                </a:solidFill>
                <a:latin typeface="Calibri"/>
                <a:cs typeface="Calibri"/>
              </a:rPr>
              <a:t>“HPC CONTAINERS ARE NOT </a:t>
            </a:r>
            <a:r>
              <a:rPr lang="en-US" sz="3200" b="1" i="1" u="sng" spc="170" dirty="0">
                <a:solidFill>
                  <a:srgbClr val="01A982"/>
                </a:solidFill>
                <a:latin typeface="Calibri"/>
                <a:cs typeface="Calibri"/>
              </a:rPr>
              <a:t>PORTABLE</a:t>
            </a:r>
            <a:r>
              <a:rPr lang="en-US" sz="3200" b="1" spc="170" dirty="0">
                <a:solidFill>
                  <a:srgbClr val="01A982"/>
                </a:solidFill>
                <a:latin typeface="Calibri"/>
                <a:cs typeface="Calibri"/>
              </a:rPr>
              <a:t>”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spc="170" dirty="0">
                <a:solidFill>
                  <a:srgbClr val="01A982"/>
                </a:solidFill>
                <a:latin typeface="Calibri"/>
                <a:cs typeface="Calibri"/>
              </a:rPr>
              <a:t>“HPC CONTAINERS ARE NOT </a:t>
            </a:r>
            <a:r>
              <a:rPr lang="en-US" sz="3200" b="1" i="1" u="sng" spc="170" dirty="0">
                <a:solidFill>
                  <a:srgbClr val="01A982"/>
                </a:solidFill>
                <a:latin typeface="Calibri"/>
                <a:cs typeface="Calibri"/>
              </a:rPr>
              <a:t>REPRODUCIBLE</a:t>
            </a:r>
            <a:r>
              <a:rPr lang="en-US" sz="3200" b="1" spc="170" dirty="0">
                <a:solidFill>
                  <a:srgbClr val="01A982"/>
                </a:solidFill>
                <a:latin typeface="Calibri"/>
                <a:cs typeface="Calibri"/>
              </a:rPr>
              <a:t>”</a:t>
            </a:r>
            <a:endParaRPr lang="en-US" sz="3200" dirty="0">
              <a:solidFill>
                <a:srgbClr val="01A98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Key Challenges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965688"/>
            <a:ext cx="11367643" cy="516364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70" dirty="0">
                <a:solidFill>
                  <a:schemeClr val="bg1"/>
                </a:solidFill>
                <a:latin typeface="Calibri"/>
                <a:cs typeface="Calibri"/>
              </a:rPr>
              <a:t>Hardware</a:t>
            </a:r>
            <a:r>
              <a:rPr lang="en-US" sz="2400" spc="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65" dirty="0">
                <a:solidFill>
                  <a:schemeClr val="bg1"/>
                </a:solidFill>
                <a:latin typeface="Calibri"/>
                <a:cs typeface="Calibri"/>
              </a:rPr>
              <a:t>configuration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65" dirty="0">
                <a:solidFill>
                  <a:schemeClr val="bg1"/>
                </a:solidFill>
                <a:latin typeface="Calibri"/>
                <a:cs typeface="Calibri"/>
              </a:rPr>
              <a:t>Data storage and data movement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80" dirty="0">
                <a:solidFill>
                  <a:schemeClr val="bg1"/>
                </a:solidFill>
                <a:latin typeface="Calibri"/>
                <a:cs typeface="Calibri"/>
              </a:rPr>
              <a:t>Security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&amp;</a:t>
            </a:r>
            <a:r>
              <a:rPr lang="en-US" sz="240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75" dirty="0">
                <a:solidFill>
                  <a:schemeClr val="bg1"/>
                </a:solidFill>
                <a:latin typeface="Calibri"/>
                <a:cs typeface="Calibri"/>
              </a:rPr>
              <a:t>center/system</a:t>
            </a:r>
            <a:r>
              <a:rPr lang="en-US" sz="2400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75" dirty="0">
                <a:solidFill>
                  <a:schemeClr val="bg1"/>
                </a:solidFill>
                <a:latin typeface="Calibri"/>
                <a:cs typeface="Calibri"/>
              </a:rPr>
              <a:t>policies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13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  <a:r>
              <a:rPr lang="en-US" sz="2400" spc="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55" dirty="0">
                <a:solidFill>
                  <a:schemeClr val="bg1"/>
                </a:solidFill>
                <a:latin typeface="Calibri"/>
                <a:cs typeface="Calibri"/>
              </a:rPr>
              <a:t>software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85" dirty="0">
                <a:solidFill>
                  <a:schemeClr val="bg1"/>
                </a:solidFill>
                <a:latin typeface="Calibri"/>
                <a:cs typeface="Calibri"/>
              </a:rPr>
              <a:t>Execution</a:t>
            </a:r>
            <a:r>
              <a:rPr lang="en-US" sz="2400" spc="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65" dirty="0">
                <a:solidFill>
                  <a:schemeClr val="bg1"/>
                </a:solidFill>
                <a:latin typeface="Calibri"/>
                <a:cs typeface="Calibri"/>
              </a:rPr>
              <a:t>patterns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85" dirty="0">
                <a:solidFill>
                  <a:schemeClr val="bg1"/>
                </a:solidFill>
                <a:latin typeface="Calibri"/>
                <a:cs typeface="Calibri"/>
              </a:rPr>
              <a:t>Dependencies</a:t>
            </a:r>
            <a:endParaRPr lang="en-US" sz="2400" spc="65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65" dirty="0">
                <a:solidFill>
                  <a:schemeClr val="bg1"/>
                </a:solidFill>
                <a:latin typeface="Calibri"/>
                <a:cs typeface="Calibri"/>
              </a:rPr>
              <a:t>Reproducibility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85" dirty="0">
                <a:solidFill>
                  <a:schemeClr val="bg1"/>
                </a:solidFill>
                <a:latin typeface="Calibri"/>
                <a:cs typeface="Calibri"/>
              </a:rPr>
              <a:t>Performance</a:t>
            </a:r>
            <a:r>
              <a:rPr lang="en-US" sz="24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&amp;</a:t>
            </a:r>
            <a:r>
              <a:rPr lang="en-US" sz="24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45" dirty="0">
                <a:solidFill>
                  <a:schemeClr val="bg1"/>
                </a:solidFill>
                <a:latin typeface="Calibri"/>
                <a:cs typeface="Calibri"/>
              </a:rPr>
              <a:t>stability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80" dirty="0">
                <a:solidFill>
                  <a:schemeClr val="bg1"/>
                </a:solidFill>
                <a:latin typeface="Calibri"/>
                <a:cs typeface="Calibri"/>
              </a:rPr>
              <a:t>Container</a:t>
            </a:r>
            <a:r>
              <a:rPr lang="en-US" sz="240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75" dirty="0">
                <a:solidFill>
                  <a:schemeClr val="bg1"/>
                </a:solidFill>
                <a:latin typeface="Calibri"/>
                <a:cs typeface="Calibri"/>
              </a:rPr>
              <a:t>size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105" dirty="0">
                <a:solidFill>
                  <a:schemeClr val="bg1"/>
                </a:solidFill>
                <a:latin typeface="Calibri"/>
                <a:cs typeface="Calibri"/>
              </a:rPr>
              <a:t>Licenses</a:t>
            </a:r>
            <a:endParaRPr lang="en-US" sz="2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spc="110" dirty="0">
                <a:solidFill>
                  <a:schemeClr val="bg1"/>
                </a:solidFill>
                <a:latin typeface="Calibri"/>
                <a:cs typeface="Calibri"/>
              </a:rPr>
              <a:t>Host</a:t>
            </a:r>
            <a:r>
              <a:rPr lang="en-US" sz="2400" spc="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spc="60" dirty="0">
                <a:solidFill>
                  <a:schemeClr val="bg1"/>
                </a:solidFill>
                <a:latin typeface="Calibri"/>
                <a:cs typeface="Calibri"/>
              </a:rPr>
              <a:t>software</a:t>
            </a: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b="1" spc="55" dirty="0">
                <a:solidFill>
                  <a:schemeClr val="bg1"/>
                </a:solidFill>
                <a:latin typeface="Calibri"/>
                <a:cs typeface="Calibri"/>
              </a:rPr>
              <a:t>Flexibility, Extensibility,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2493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Key Challenges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 </a:t>
            </a:r>
            <a:r>
              <a:rPr lang="en-US" sz="3200" i="0" u="none" strike="noStrike" dirty="0">
                <a:effectLst/>
                <a:latin typeface="MetricHPE" panose="020B0503030202060203" pitchFamily="34" charset="77"/>
              </a:rPr>
              <a:t>Security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965688"/>
            <a:ext cx="11367643" cy="516364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Known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Unkowns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​(system specific)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Security policies will be system and possibly partition specific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movement &amp; data staging can take several weeks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A specialized build service is in operation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Applications and software needs to be built by center staff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Building the software can take a long time if code must be verified before compiling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Lack of flexibility​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Security policies will change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Security policies generally become more restrictive over time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Do’s (Datacenter &amp; Sysadmin)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 “</a:t>
            </a:r>
            <a:r>
              <a:rPr lang="en-US" sz="3200" i="1" u="none" strike="noStrike" dirty="0">
                <a:effectLst/>
                <a:latin typeface="MetricHPE" panose="020B0503030202060203" pitchFamily="34" charset="77"/>
              </a:rPr>
              <a:t>Suggested</a:t>
            </a:r>
            <a:r>
              <a:rPr lang="en-US" sz="3200" i="0" u="none" strike="noStrike" dirty="0">
                <a:effectLst/>
                <a:latin typeface="MetricHPE" panose="020B0503030202060203" pitchFamily="34" charset="77"/>
              </a:rPr>
              <a:t>”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163396"/>
            <a:ext cx="11367643" cy="51384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Understand the hardware, software and policies of the different HPC system​s in the datacenter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a HPC container build environment​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Produce workflow diagrams for how the container will be deployed on the specific HPC systems and/or partition​s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template recipes for every HPC system supported, which configure the environment for GPUs/accelerators, MPI &amp; communication infrastructure and directory mount 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container recipes and container images for ”standard” workflows used on the system​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Provide detailed and clear documentation, How-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and examples​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Don’ts (Datacenter &amp; Sysadmin) “</a:t>
            </a:r>
            <a:r>
              <a:rPr lang="en-US" sz="3200" b="1" i="1" u="none" strike="noStrike" dirty="0">
                <a:effectLst/>
                <a:latin typeface="MetricHPE" panose="020B0503030202060203" pitchFamily="34" charset="77"/>
              </a:rPr>
              <a:t>Suggested</a:t>
            </a:r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”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163396"/>
            <a:ext cx="11367643" cy="51384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provide a service you don’t understand​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Unexpected issue frequently occur​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Spend a lot more time supporting users than expected​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User complaints and poor quality of service​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reinvent the wheel​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A single method, policy won’t be suitable for all the systems you expect containers to be deployed on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Do’s (Users) “</a:t>
            </a:r>
            <a:r>
              <a:rPr lang="en-US" sz="3200" b="1" i="1" u="none" strike="noStrike" dirty="0">
                <a:effectLst/>
                <a:latin typeface="MetricHPE" panose="020B0503030202060203" pitchFamily="34" charset="77"/>
              </a:rPr>
              <a:t>Suggested</a:t>
            </a:r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”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6370" y="1163396"/>
            <a:ext cx="11367643" cy="51384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Build containers from recipes (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Dockerfiles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Easier to replicate, modify and verify​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Easier to produce performant workflow based on the specific hardware &amp; software setup of the system​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Recipes/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Dockerfiles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are easier to inspect and transfer between systems​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Minimal space required for storing recipes (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Dockerfiles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Use verified templates/recipes provided to create new workflows​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Easier and quicker to debug​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Understand how the HPC container runtime works​</a:t>
            </a: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Default environment configurations, overrides​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the policies and operational concepts of the system you want to use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4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6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22BF8A7-E37A-4DA3-B869-04D647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i="0" u="none" strike="noStrike" dirty="0">
                <a:effectLst/>
                <a:latin typeface="MetricHPE" panose="020B0503030202060203" pitchFamily="34" charset="77"/>
              </a:rPr>
              <a:t>Don’ts (Users)</a:t>
            </a:r>
            <a:r>
              <a:rPr lang="en-US" sz="3200" b="0" i="0" u="none" strike="noStrike" dirty="0">
                <a:effectLst/>
                <a:latin typeface="MetricHPE" panose="020B0503030202060203" pitchFamily="34" charset="77"/>
              </a:rPr>
              <a:t>​ </a:t>
            </a:r>
            <a:r>
              <a:rPr lang="en-US" sz="3200" i="0" u="none" strike="noStrike" dirty="0">
                <a:effectLst/>
                <a:latin typeface="MetricHPE" panose="020B0503030202060203" pitchFamily="34" charset="77"/>
              </a:rPr>
              <a:t>“</a:t>
            </a:r>
            <a:r>
              <a:rPr lang="en-US" sz="3200" i="1" u="none" strike="noStrike" dirty="0">
                <a:effectLst/>
                <a:latin typeface="MetricHPE" panose="020B0503030202060203" pitchFamily="34" charset="77"/>
              </a:rPr>
              <a:t>Suggested</a:t>
            </a:r>
            <a:r>
              <a:rPr lang="en-US" sz="3200" i="0" u="none" strike="noStrike" dirty="0">
                <a:effectLst/>
                <a:latin typeface="MetricHPE" panose="020B0503030202060203" pitchFamily="34" charset="77"/>
              </a:rPr>
              <a:t>”</a:t>
            </a:r>
            <a:endParaRPr lang="en-US" sz="3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4BDFB80-76C4-4709-BEEA-BD3B9CF11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5742F-D574-9C76-07CC-AFCCF9F3AA00}"/>
              </a:ext>
            </a:extLst>
          </p:cNvPr>
          <p:cNvSpPr txBox="1"/>
          <p:nvPr/>
        </p:nvSpPr>
        <p:spPr>
          <a:xfrm>
            <a:off x="412178" y="1037378"/>
            <a:ext cx="11367643" cy="51384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bring a container image from another system or repository​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HPC containers are “</a:t>
            </a:r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NOT”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portable​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Potentially difficult to get working, probably not performant, hard to debug​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store data in the container, keep the container and data separate​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transfer &amp; storage, stability and performance issues with TB size containers​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install everything you might ever need in the container image​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We want minimal size container images​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Don’t require additional components to be installed by the data center on the system​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Changes to a production system in operation is often not possible​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 Standard 16x9 Black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FFFFFF"/>
      </a:hlink>
      <a:folHlink>
        <a:srgbClr val="FFFFFF"/>
      </a:folHlink>
    </a:clrScheme>
    <a:fontScheme name="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" id="{9DBD7862-9846-4DCD-9492-1F928BC2E086}" vid="{AE87438B-5D91-4D46-A672-54198E25B63E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hpe-standard-16x9-black-template-1657872113732</Template>
  <TotalTime>2105</TotalTime>
  <Words>1460</Words>
  <Application>Microsoft Macintosh PowerPoint</Application>
  <PresentationFormat>Widescreen</PresentationFormat>
  <Paragraphs>221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MetricHPE</vt:lpstr>
      <vt:lpstr>Calibri</vt:lpstr>
      <vt:lpstr>Segoe UI</vt:lpstr>
      <vt:lpstr>MetricHPE Black</vt:lpstr>
      <vt:lpstr>Arial</vt:lpstr>
      <vt:lpstr>HPE Standard 16x9 Black Template</vt:lpstr>
      <vt:lpstr>Deploying Containers on Secure HPC Systems </vt:lpstr>
      <vt:lpstr>What do we want to do?</vt:lpstr>
      <vt:lpstr>Extensible HPC Containers</vt:lpstr>
      <vt:lpstr>Key Challenges​</vt:lpstr>
      <vt:lpstr>Key Challenges​ Security</vt:lpstr>
      <vt:lpstr>Do’s (Datacenter &amp; Sysadmin)​ “Suggested”</vt:lpstr>
      <vt:lpstr>Don’ts (Datacenter &amp; Sysadmin) “Suggested”​</vt:lpstr>
      <vt:lpstr>Do’s (Users) “Suggested”​</vt:lpstr>
      <vt:lpstr>Don’ts (Users)​ “Suggested”</vt:lpstr>
      <vt:lpstr>Don’ts (Users)​</vt:lpstr>
      <vt:lpstr>Sample Container Workflow Chart</vt:lpstr>
      <vt:lpstr>Building containers on secure systems</vt:lpstr>
      <vt:lpstr>Key Takeaways</vt:lpstr>
      <vt:lpstr>Key Takeaways</vt:lpstr>
      <vt:lpstr>Secure Workloads &amp; Confidential Computing</vt:lpstr>
      <vt:lpstr>High Performance Computing Secure (HPCS)</vt:lpstr>
      <vt:lpstr>Performance impact for memory encryption in confidential computing</vt:lpstr>
      <vt:lpstr>AutoTuning HPC applications​</vt:lpstr>
      <vt:lpstr>Distributed AI Workflows</vt:lpstr>
      <vt:lpstr>Quantum Computing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sample title slide</dc:title>
  <dc:creator>Colon, Jose Ivan</dc:creator>
  <cp:lastModifiedBy>David Brayford</cp:lastModifiedBy>
  <cp:revision>24</cp:revision>
  <dcterms:created xsi:type="dcterms:W3CDTF">2024-03-29T15:56:21Z</dcterms:created>
  <dcterms:modified xsi:type="dcterms:W3CDTF">2024-11-14T19:12:25Z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